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4"/>
  </p:sldMasterIdLst>
  <p:notesMasterIdLst>
    <p:notesMasterId r:id="rId27"/>
  </p:notesMasterIdLst>
  <p:handoutMasterIdLst>
    <p:handoutMasterId r:id="rId28"/>
  </p:handoutMasterIdLst>
  <p:sldIdLst>
    <p:sldId id="289" r:id="rId5"/>
    <p:sldId id="288" r:id="rId6"/>
    <p:sldId id="276" r:id="rId7"/>
    <p:sldId id="261" r:id="rId8"/>
    <p:sldId id="264" r:id="rId9"/>
    <p:sldId id="290" r:id="rId10"/>
    <p:sldId id="257" r:id="rId11"/>
    <p:sldId id="265" r:id="rId12"/>
    <p:sldId id="295" r:id="rId13"/>
    <p:sldId id="263" r:id="rId14"/>
    <p:sldId id="291" r:id="rId15"/>
    <p:sldId id="292" r:id="rId16"/>
    <p:sldId id="266" r:id="rId17"/>
    <p:sldId id="268" r:id="rId18"/>
    <p:sldId id="267" r:id="rId19"/>
    <p:sldId id="293" r:id="rId20"/>
    <p:sldId id="294" r:id="rId21"/>
    <p:sldId id="296" r:id="rId22"/>
    <p:sldId id="262" r:id="rId23"/>
    <p:sldId id="297" r:id="rId24"/>
    <p:sldId id="298" r:id="rId25"/>
    <p:sldId id="29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A9C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9007" autoAdjust="0"/>
  </p:normalViewPr>
  <p:slideViewPr>
    <p:cSldViewPr snapToGrid="0">
      <p:cViewPr varScale="1">
        <p:scale>
          <a:sx n="76" d="100"/>
          <a:sy n="76" d="100"/>
        </p:scale>
        <p:origin x="1950" y="9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8/13/2024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B16356-3B28-4AAF-8099-7941810E2475}" type="datetimeFigureOut">
              <a:rPr lang="en-US" smtClean="0"/>
              <a:t>8/13/2024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DA344-5FA2-43F7-9D95-CA56C82B080A}" type="slidenum">
              <a:rPr lang="en-US" smtClean="0"/>
              <a:t>‹#›</a:t>
            </a:fld>
            <a:endParaRPr lang="en-US"/>
          </a:p>
        </p:txBody>
      </p:sp>
    </p:spTree>
    <p:extLst>
      <p:ext uri="{BB962C8B-B14F-4D97-AF65-F5344CB8AC3E}">
        <p14:creationId xmlns:p14="http://schemas.microsoft.com/office/powerpoint/2010/main" val="1255762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a:t>
            </a:fld>
            <a:endParaRPr lang="en-US"/>
          </a:p>
        </p:txBody>
      </p:sp>
    </p:spTree>
    <p:extLst>
      <p:ext uri="{BB962C8B-B14F-4D97-AF65-F5344CB8AC3E}">
        <p14:creationId xmlns:p14="http://schemas.microsoft.com/office/powerpoint/2010/main" val="695444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analysis and data exploration we performed help to inform multiple things about the data and uncovered some data scrubbing and cleanup that was required before we could proceed to modeling.</a:t>
            </a:r>
            <a:br>
              <a:rPr lang="en-US" dirty="0"/>
            </a:br>
            <a:br>
              <a:rPr lang="en-US" dirty="0"/>
            </a:br>
            <a:r>
              <a:rPr lang="en-US" dirty="0"/>
              <a:t>There were 8 rows of data where the number of seats in the vehicle was unknown.  Because this was a relatively very low amount of data, we opted to simply drop those rows from the dataset prior to beginning our modeling.</a:t>
            </a:r>
            <a:br>
              <a:rPr lang="en-US" dirty="0"/>
            </a:br>
            <a:br>
              <a:rPr lang="en-US" dirty="0"/>
            </a:br>
            <a:r>
              <a:rPr lang="en-US" dirty="0"/>
              <a:t>On any other rows with missing data (for example on features such as “mileage", "engine", "power", "</a:t>
            </a:r>
            <a:r>
              <a:rPr lang="en-US" dirty="0" err="1"/>
              <a:t>new_price</a:t>
            </a:r>
            <a:r>
              <a:rPr lang="en-US" dirty="0"/>
              <a:t>", "price“) we opted to perform a mean imputation strategy to address the missing data.   The distributions we had taken during the analysis revealed multiple features with significant skewing which we normalized using log transformations.</a:t>
            </a:r>
            <a:br>
              <a:rPr lang="en-US" dirty="0"/>
            </a:br>
            <a:br>
              <a:rPr lang="en-US" dirty="0"/>
            </a:br>
            <a:r>
              <a:rPr lang="en-US" dirty="0"/>
              <a:t>We separated out vehicle names into two new columns and used one-hot encoding to convert categorical variables (such as the brand or the location) into a format that could be used in a regression analysis. </a:t>
            </a:r>
          </a:p>
        </p:txBody>
      </p:sp>
      <p:sp>
        <p:nvSpPr>
          <p:cNvPr id="4" name="Slide Number Placeholder 3"/>
          <p:cNvSpPr>
            <a:spLocks noGrp="1"/>
          </p:cNvSpPr>
          <p:nvPr>
            <p:ph type="sldNum" sz="quarter" idx="5"/>
          </p:nvPr>
        </p:nvSpPr>
        <p:spPr/>
        <p:txBody>
          <a:bodyPr/>
          <a:lstStyle/>
          <a:p>
            <a:fld id="{CC5DA344-5FA2-43F7-9D95-CA56C82B080A}" type="slidenum">
              <a:rPr lang="en-US" smtClean="0"/>
              <a:t>10</a:t>
            </a:fld>
            <a:endParaRPr lang="en-US"/>
          </a:p>
        </p:txBody>
      </p:sp>
    </p:spTree>
    <p:extLst>
      <p:ext uri="{BB962C8B-B14F-4D97-AF65-F5344CB8AC3E}">
        <p14:creationId xmlns:p14="http://schemas.microsoft.com/office/powerpoint/2010/main" val="2065083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doing the data cleanup, we were ready for the modeling process. </a:t>
            </a:r>
          </a:p>
        </p:txBody>
      </p:sp>
      <p:sp>
        <p:nvSpPr>
          <p:cNvPr id="4" name="Slide Number Placeholder 3"/>
          <p:cNvSpPr>
            <a:spLocks noGrp="1"/>
          </p:cNvSpPr>
          <p:nvPr>
            <p:ph type="sldNum" sz="quarter" idx="5"/>
          </p:nvPr>
        </p:nvSpPr>
        <p:spPr/>
        <p:txBody>
          <a:bodyPr/>
          <a:lstStyle/>
          <a:p>
            <a:fld id="{CC5DA344-5FA2-43F7-9D95-CA56C82B080A}" type="slidenum">
              <a:rPr lang="en-US" smtClean="0"/>
              <a:t>11</a:t>
            </a:fld>
            <a:endParaRPr lang="en-US"/>
          </a:p>
        </p:txBody>
      </p:sp>
    </p:spTree>
    <p:extLst>
      <p:ext uri="{BB962C8B-B14F-4D97-AF65-F5344CB8AC3E}">
        <p14:creationId xmlns:p14="http://schemas.microsoft.com/office/powerpoint/2010/main" val="19051242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began by analyzing some correlations between our target variable (the price of the vehicle) and the other factors in our data.   This helped us to observe for potential multi-collinearity and look for patterns in the data we would later choose to reflect in our model.</a:t>
            </a:r>
          </a:p>
        </p:txBody>
      </p:sp>
      <p:sp>
        <p:nvSpPr>
          <p:cNvPr id="4" name="Slide Number Placeholder 3"/>
          <p:cNvSpPr>
            <a:spLocks noGrp="1"/>
          </p:cNvSpPr>
          <p:nvPr>
            <p:ph type="sldNum" sz="quarter" idx="5"/>
          </p:nvPr>
        </p:nvSpPr>
        <p:spPr/>
        <p:txBody>
          <a:bodyPr/>
          <a:lstStyle/>
          <a:p>
            <a:fld id="{CC5DA344-5FA2-43F7-9D95-CA56C82B080A}" type="slidenum">
              <a:rPr lang="en-US" smtClean="0"/>
              <a:t>12</a:t>
            </a:fld>
            <a:endParaRPr lang="en-US"/>
          </a:p>
        </p:txBody>
      </p:sp>
    </p:spTree>
    <p:extLst>
      <p:ext uri="{BB962C8B-B14F-4D97-AF65-F5344CB8AC3E}">
        <p14:creationId xmlns:p14="http://schemas.microsoft.com/office/powerpoint/2010/main" val="3929848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began with a standard linear regression model after separating our data into a 70/30 split of training and testing data.   The key metrics we used to evaluate the model performance were the “R2” and the “RMSE”.</a:t>
            </a:r>
          </a:p>
        </p:txBody>
      </p:sp>
      <p:sp>
        <p:nvSpPr>
          <p:cNvPr id="4" name="Slide Number Placeholder 3"/>
          <p:cNvSpPr>
            <a:spLocks noGrp="1"/>
          </p:cNvSpPr>
          <p:nvPr>
            <p:ph type="sldNum" sz="quarter" idx="5"/>
          </p:nvPr>
        </p:nvSpPr>
        <p:spPr/>
        <p:txBody>
          <a:bodyPr/>
          <a:lstStyle/>
          <a:p>
            <a:fld id="{CC5DA344-5FA2-43F7-9D95-CA56C82B080A}" type="slidenum">
              <a:rPr lang="en-US" smtClean="0"/>
              <a:t>13</a:t>
            </a:fld>
            <a:endParaRPr lang="en-US"/>
          </a:p>
        </p:txBody>
      </p:sp>
    </p:spTree>
    <p:extLst>
      <p:ext uri="{BB962C8B-B14F-4D97-AF65-F5344CB8AC3E}">
        <p14:creationId xmlns:p14="http://schemas.microsoft.com/office/powerpoint/2010/main" val="2729973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followed a cyclical approach of building a model and evaluating its’ performance before comparing it to the next models.   We built 5 models in all and observed that the best performing model was the version we built using the Ordinary Least Squares method.</a:t>
            </a:r>
            <a:br>
              <a:rPr lang="en-US" dirty="0"/>
            </a:br>
            <a:br>
              <a:rPr lang="en-US" dirty="0"/>
            </a:br>
            <a:r>
              <a:rPr lang="en-US" dirty="0"/>
              <a:t>The high R-Squared score observed on that model indicates that the model explains a large portion of the variance in the target variable (the vehicle price) – i.e. it is accurate in predicting changes in the vehicle price.   While the lowest relative RMSE compared to the other models indicates that it is the most precise model compared to the rest. </a:t>
            </a:r>
            <a:br>
              <a:rPr lang="en-US" dirty="0"/>
            </a:br>
            <a:br>
              <a:rPr lang="en-US" dirty="0"/>
            </a:br>
            <a:r>
              <a:rPr lang="en-US" dirty="0"/>
              <a:t>We do still believe that there is additional scope for improvement, however as the R2 indicates only a 74% of the used car pricing data is accurately predicted using the given model -  We would like to get this closer to 90% in order to differentiate our approach from other competitors in this space. </a:t>
            </a:r>
          </a:p>
        </p:txBody>
      </p:sp>
      <p:sp>
        <p:nvSpPr>
          <p:cNvPr id="4" name="Slide Number Placeholder 3"/>
          <p:cNvSpPr>
            <a:spLocks noGrp="1"/>
          </p:cNvSpPr>
          <p:nvPr>
            <p:ph type="sldNum" sz="quarter" idx="5"/>
          </p:nvPr>
        </p:nvSpPr>
        <p:spPr/>
        <p:txBody>
          <a:bodyPr/>
          <a:lstStyle/>
          <a:p>
            <a:fld id="{CC5DA344-5FA2-43F7-9D95-CA56C82B080A}" type="slidenum">
              <a:rPr lang="en-US" smtClean="0"/>
              <a:t>14</a:t>
            </a:fld>
            <a:endParaRPr lang="en-US"/>
          </a:p>
        </p:txBody>
      </p:sp>
    </p:spTree>
    <p:extLst>
      <p:ext uri="{BB962C8B-B14F-4D97-AF65-F5344CB8AC3E}">
        <p14:creationId xmlns:p14="http://schemas.microsoft.com/office/powerpoint/2010/main" val="7112980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other key notes from the modeling process are WHICH FEATURES had the greatest impact on our prediction of the price…  We plan to use this data to show our customers how our pricing metrics are generated and instill their trust in our platform.</a:t>
            </a:r>
          </a:p>
        </p:txBody>
      </p:sp>
      <p:sp>
        <p:nvSpPr>
          <p:cNvPr id="4" name="Slide Number Placeholder 3"/>
          <p:cNvSpPr>
            <a:spLocks noGrp="1"/>
          </p:cNvSpPr>
          <p:nvPr>
            <p:ph type="sldNum" sz="quarter" idx="5"/>
          </p:nvPr>
        </p:nvSpPr>
        <p:spPr/>
        <p:txBody>
          <a:bodyPr/>
          <a:lstStyle/>
          <a:p>
            <a:fld id="{CC5DA344-5FA2-43F7-9D95-CA56C82B080A}" type="slidenum">
              <a:rPr lang="en-US" smtClean="0"/>
              <a:t>15</a:t>
            </a:fld>
            <a:endParaRPr lang="en-US"/>
          </a:p>
        </p:txBody>
      </p:sp>
    </p:spTree>
    <p:extLst>
      <p:ext uri="{BB962C8B-B14F-4D97-AF65-F5344CB8AC3E}">
        <p14:creationId xmlns:p14="http://schemas.microsoft.com/office/powerpoint/2010/main" val="3281880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couple of minutes to talk about next steps.   Now that we have this model, what do we do next?</a:t>
            </a:r>
            <a:br>
              <a:rPr lang="en-US" dirty="0"/>
            </a:br>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16</a:t>
            </a:fld>
            <a:endParaRPr lang="en-US"/>
          </a:p>
        </p:txBody>
      </p:sp>
    </p:spTree>
    <p:extLst>
      <p:ext uri="{BB962C8B-B14F-4D97-AF65-F5344CB8AC3E}">
        <p14:creationId xmlns:p14="http://schemas.microsoft.com/office/powerpoint/2010/main" val="35436644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immediate next plan of action is to begin the integration of the machine learning model into our technology platform.   We will do this by using AWS </a:t>
            </a:r>
            <a:r>
              <a:rPr lang="en-US" dirty="0" err="1"/>
              <a:t>SageMaker</a:t>
            </a:r>
            <a:r>
              <a:rPr lang="en-US" dirty="0"/>
              <a:t> to </a:t>
            </a:r>
            <a:r>
              <a:rPr lang="en-US" dirty="0" err="1"/>
              <a:t>productionlize</a:t>
            </a:r>
            <a:r>
              <a:rPr lang="en-US" dirty="0"/>
              <a:t> our model and expose a Prediction REST API endpoint that can be consumed by both our website and mobile applications. </a:t>
            </a:r>
            <a:br>
              <a:rPr lang="en-US" dirty="0"/>
            </a:br>
            <a:br>
              <a:rPr lang="en-US" dirty="0"/>
            </a:br>
            <a:r>
              <a:rPr lang="en-US" dirty="0"/>
              <a:t>In parallel – we plan to have our data scientists continue to experimenting on the data and iterating on the model – perhaps testing a Neural Network based approach next or building individual models for each specific state in which we plan to do business to see if regionality is affecting the results of the model… AWS </a:t>
            </a:r>
            <a:r>
              <a:rPr lang="en-US" dirty="0" err="1"/>
              <a:t>SageMaker’s</a:t>
            </a:r>
            <a:r>
              <a:rPr lang="en-US" dirty="0"/>
              <a:t> built in versioning and tracking system will be used so that we can track these experiments and progressively release and test different versions of our models on the platform.</a:t>
            </a:r>
          </a:p>
        </p:txBody>
      </p:sp>
      <p:sp>
        <p:nvSpPr>
          <p:cNvPr id="4" name="Slide Number Placeholder 3"/>
          <p:cNvSpPr>
            <a:spLocks noGrp="1"/>
          </p:cNvSpPr>
          <p:nvPr>
            <p:ph type="sldNum" sz="quarter" idx="5"/>
          </p:nvPr>
        </p:nvSpPr>
        <p:spPr/>
        <p:txBody>
          <a:bodyPr/>
          <a:lstStyle/>
          <a:p>
            <a:fld id="{CC5DA344-5FA2-43F7-9D95-CA56C82B080A}" type="slidenum">
              <a:rPr lang="en-US" smtClean="0"/>
              <a:t>17</a:t>
            </a:fld>
            <a:endParaRPr lang="en-US"/>
          </a:p>
        </p:txBody>
      </p:sp>
    </p:spTree>
    <p:extLst>
      <p:ext uri="{BB962C8B-B14F-4D97-AF65-F5344CB8AC3E}">
        <p14:creationId xmlns:p14="http://schemas.microsoft.com/office/powerpoint/2010/main" val="3549734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some of the outstanding risks and challenges we face?</a:t>
            </a:r>
            <a:br>
              <a:rPr lang="en-US" dirty="0"/>
            </a:br>
            <a:br>
              <a:rPr lang="en-US" dirty="0"/>
            </a:br>
            <a:r>
              <a:rPr lang="en-US" dirty="0"/>
              <a:t>We plan to address these using the scientific method.</a:t>
            </a:r>
          </a:p>
        </p:txBody>
      </p:sp>
      <p:sp>
        <p:nvSpPr>
          <p:cNvPr id="4" name="Slide Number Placeholder 3"/>
          <p:cNvSpPr>
            <a:spLocks noGrp="1"/>
          </p:cNvSpPr>
          <p:nvPr>
            <p:ph type="sldNum" sz="quarter" idx="5"/>
          </p:nvPr>
        </p:nvSpPr>
        <p:spPr/>
        <p:txBody>
          <a:bodyPr/>
          <a:lstStyle/>
          <a:p>
            <a:fld id="{CC5DA344-5FA2-43F7-9D95-CA56C82B080A}" type="slidenum">
              <a:rPr lang="en-US" smtClean="0"/>
              <a:t>18</a:t>
            </a:fld>
            <a:endParaRPr lang="en-US"/>
          </a:p>
        </p:txBody>
      </p:sp>
    </p:spTree>
    <p:extLst>
      <p:ext uri="{BB962C8B-B14F-4D97-AF65-F5344CB8AC3E}">
        <p14:creationId xmlns:p14="http://schemas.microsoft.com/office/powerpoint/2010/main" val="36210576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time!</a:t>
            </a:r>
          </a:p>
        </p:txBody>
      </p:sp>
      <p:sp>
        <p:nvSpPr>
          <p:cNvPr id="4" name="Slide Number Placeholder 3"/>
          <p:cNvSpPr>
            <a:spLocks noGrp="1"/>
          </p:cNvSpPr>
          <p:nvPr>
            <p:ph type="sldNum" sz="quarter" idx="5"/>
          </p:nvPr>
        </p:nvSpPr>
        <p:spPr/>
        <p:txBody>
          <a:bodyPr/>
          <a:lstStyle/>
          <a:p>
            <a:fld id="{CC5DA344-5FA2-43F7-9D95-CA56C82B080A}" type="slidenum">
              <a:rPr lang="en-US" smtClean="0"/>
              <a:t>19</a:t>
            </a:fld>
            <a:endParaRPr lang="en-US"/>
          </a:p>
        </p:txBody>
      </p:sp>
    </p:spTree>
    <p:extLst>
      <p:ext uri="{BB962C8B-B14F-4D97-AF65-F5344CB8AC3E}">
        <p14:creationId xmlns:p14="http://schemas.microsoft.com/office/powerpoint/2010/main" val="2974415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start with our agenda – here are the topics we plan to cover today.   We will start by defining what is the problem we are trying to solve as a company. After which we will discuss the approach we are taking to solving the problem – including the data we are using,  the modeling process we followed,  and what our next steps will be from here.</a:t>
            </a:r>
            <a:br>
              <a:rPr lang="en-US" dirty="0"/>
            </a:br>
            <a:br>
              <a:rPr lang="en-US" dirty="0"/>
            </a:br>
            <a:r>
              <a:rPr lang="en-US" dirty="0"/>
              <a:t>At the end, I have included some additional content on our modeling process that can be viewed for reference if desired.    </a:t>
            </a:r>
            <a:br>
              <a:rPr lang="en-US" dirty="0"/>
            </a:br>
            <a:br>
              <a:rPr lang="en-US" dirty="0"/>
            </a:br>
            <a:r>
              <a:rPr lang="en-US" dirty="0"/>
              <a:t>So with that all being said – let’s dive in.</a:t>
            </a:r>
          </a:p>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2</a:t>
            </a:fld>
            <a:endParaRPr lang="en-US"/>
          </a:p>
        </p:txBody>
      </p:sp>
    </p:spTree>
    <p:extLst>
      <p:ext uri="{BB962C8B-B14F-4D97-AF65-F5344CB8AC3E}">
        <p14:creationId xmlns:p14="http://schemas.microsoft.com/office/powerpoint/2010/main" val="37276347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20</a:t>
            </a:fld>
            <a:endParaRPr lang="en-US"/>
          </a:p>
        </p:txBody>
      </p:sp>
    </p:spTree>
    <p:extLst>
      <p:ext uri="{BB962C8B-B14F-4D97-AF65-F5344CB8AC3E}">
        <p14:creationId xmlns:p14="http://schemas.microsoft.com/office/powerpoint/2010/main" val="8019651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immediate next plan of action is to begin the integration of the machine learning model into our technology platform.   We will do this by using AWS </a:t>
            </a:r>
            <a:r>
              <a:rPr lang="en-US" dirty="0" err="1"/>
              <a:t>SageMaker</a:t>
            </a:r>
            <a:r>
              <a:rPr lang="en-US" dirty="0"/>
              <a:t> to </a:t>
            </a:r>
            <a:r>
              <a:rPr lang="en-US" dirty="0" err="1"/>
              <a:t>productionlize</a:t>
            </a:r>
            <a:r>
              <a:rPr lang="en-US" dirty="0"/>
              <a:t> our model and expose a Prediction REST API endpoint that can be consumed by both our website and mobile applications. </a:t>
            </a:r>
            <a:br>
              <a:rPr lang="en-US" dirty="0"/>
            </a:br>
            <a:br>
              <a:rPr lang="en-US" dirty="0"/>
            </a:br>
            <a:r>
              <a:rPr lang="en-US" dirty="0"/>
              <a:t>In parallel – we plan to have our data scientists continue to experimenting on the data and iterating on the model – perhaps testing a Neural Network based approach next or building individual models for each specific state in which we plan to do business to see if regionality is affecting the results of the model… AWS </a:t>
            </a:r>
            <a:r>
              <a:rPr lang="en-US" dirty="0" err="1"/>
              <a:t>SageMaker’s</a:t>
            </a:r>
            <a:r>
              <a:rPr lang="en-US" dirty="0"/>
              <a:t> built in versioning and tracking system will be used so that we can track these experiments and progressively release and test different versions of our models on the platform.</a:t>
            </a:r>
          </a:p>
        </p:txBody>
      </p:sp>
      <p:sp>
        <p:nvSpPr>
          <p:cNvPr id="4" name="Slide Number Placeholder 3"/>
          <p:cNvSpPr>
            <a:spLocks noGrp="1"/>
          </p:cNvSpPr>
          <p:nvPr>
            <p:ph type="sldNum" sz="quarter" idx="5"/>
          </p:nvPr>
        </p:nvSpPr>
        <p:spPr/>
        <p:txBody>
          <a:bodyPr/>
          <a:lstStyle/>
          <a:p>
            <a:fld id="{CC5DA344-5FA2-43F7-9D95-CA56C82B080A}" type="slidenum">
              <a:rPr lang="en-US" smtClean="0"/>
              <a:t>21</a:t>
            </a:fld>
            <a:endParaRPr lang="en-US"/>
          </a:p>
        </p:txBody>
      </p:sp>
    </p:spTree>
    <p:extLst>
      <p:ext uri="{BB962C8B-B14F-4D97-AF65-F5344CB8AC3E}">
        <p14:creationId xmlns:p14="http://schemas.microsoft.com/office/powerpoint/2010/main" val="236629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Cars4U,  we are a new player to this existing market.  The market is growing, and there is opportunity, but we need to find our place in it…</a:t>
            </a:r>
          </a:p>
        </p:txBody>
      </p:sp>
      <p:sp>
        <p:nvSpPr>
          <p:cNvPr id="4" name="Slide Number Placeholder 3"/>
          <p:cNvSpPr>
            <a:spLocks noGrp="1"/>
          </p:cNvSpPr>
          <p:nvPr>
            <p:ph type="sldNum" sz="quarter" idx="5"/>
          </p:nvPr>
        </p:nvSpPr>
        <p:spPr/>
        <p:txBody>
          <a:bodyPr/>
          <a:lstStyle/>
          <a:p>
            <a:fld id="{CC5DA344-5FA2-43F7-9D95-CA56C82B080A}" type="slidenum">
              <a:rPr lang="en-US" smtClean="0"/>
              <a:t>3</a:t>
            </a:fld>
            <a:endParaRPr lang="en-US"/>
          </a:p>
        </p:txBody>
      </p:sp>
    </p:spTree>
    <p:extLst>
      <p:ext uri="{BB962C8B-B14F-4D97-AF65-F5344CB8AC3E}">
        <p14:creationId xmlns:p14="http://schemas.microsoft.com/office/powerpoint/2010/main" val="1233045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 data from the market research we did prior to beginning our journey….</a:t>
            </a:r>
            <a:br>
              <a:rPr lang="en-US" dirty="0"/>
            </a:br>
            <a:br>
              <a:rPr lang="en-US" dirty="0"/>
            </a:br>
            <a:r>
              <a:rPr lang="en-US" dirty="0"/>
              <a:t>The key take-away is that this can be a profitable market segment if we can find a way to be competitive within it.</a:t>
            </a:r>
          </a:p>
        </p:txBody>
      </p:sp>
      <p:sp>
        <p:nvSpPr>
          <p:cNvPr id="4" name="Slide Number Placeholder 3"/>
          <p:cNvSpPr>
            <a:spLocks noGrp="1"/>
          </p:cNvSpPr>
          <p:nvPr>
            <p:ph type="sldNum" sz="quarter" idx="5"/>
          </p:nvPr>
        </p:nvSpPr>
        <p:spPr/>
        <p:txBody>
          <a:bodyPr/>
          <a:lstStyle/>
          <a:p>
            <a:fld id="{CC5DA344-5FA2-43F7-9D95-CA56C82B080A}" type="slidenum">
              <a:rPr lang="en-US" smtClean="0"/>
              <a:t>4</a:t>
            </a:fld>
            <a:endParaRPr lang="en-US"/>
          </a:p>
        </p:txBody>
      </p:sp>
    </p:spTree>
    <p:extLst>
      <p:ext uri="{BB962C8B-B14F-4D97-AF65-F5344CB8AC3E}">
        <p14:creationId xmlns:p14="http://schemas.microsoft.com/office/powerpoint/2010/main" val="3988440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who some of our top competitors will be once we launch….</a:t>
            </a:r>
          </a:p>
        </p:txBody>
      </p:sp>
      <p:sp>
        <p:nvSpPr>
          <p:cNvPr id="4" name="Slide Number Placeholder 3"/>
          <p:cNvSpPr>
            <a:spLocks noGrp="1"/>
          </p:cNvSpPr>
          <p:nvPr>
            <p:ph type="sldNum" sz="quarter" idx="5"/>
          </p:nvPr>
        </p:nvSpPr>
        <p:spPr/>
        <p:txBody>
          <a:bodyPr/>
          <a:lstStyle/>
          <a:p>
            <a:fld id="{CC5DA344-5FA2-43F7-9D95-CA56C82B080A}" type="slidenum">
              <a:rPr lang="en-US" smtClean="0"/>
              <a:t>5</a:t>
            </a:fld>
            <a:endParaRPr lang="en-US"/>
          </a:p>
        </p:txBody>
      </p:sp>
    </p:spTree>
    <p:extLst>
      <p:ext uri="{BB962C8B-B14F-4D97-AF65-F5344CB8AC3E}">
        <p14:creationId xmlns:p14="http://schemas.microsoft.com/office/powerpoint/2010/main" val="1495799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question you must be asking at this point is “How are we going to do this?”   “How are we going to differentiate ourselves?”</a:t>
            </a:r>
            <a:br>
              <a:rPr lang="en-US" dirty="0"/>
            </a:br>
            <a:br>
              <a:rPr lang="en-US" dirty="0"/>
            </a:br>
            <a:r>
              <a:rPr lang="en-US" dirty="0"/>
              <a:t>Our strategy will focus on…</a:t>
            </a:r>
          </a:p>
        </p:txBody>
      </p:sp>
      <p:sp>
        <p:nvSpPr>
          <p:cNvPr id="4" name="Slide Number Placeholder 3"/>
          <p:cNvSpPr>
            <a:spLocks noGrp="1"/>
          </p:cNvSpPr>
          <p:nvPr>
            <p:ph type="sldNum" sz="quarter" idx="5"/>
          </p:nvPr>
        </p:nvSpPr>
        <p:spPr/>
        <p:txBody>
          <a:bodyPr/>
          <a:lstStyle/>
          <a:p>
            <a:fld id="{CC5DA344-5FA2-43F7-9D95-CA56C82B080A}" type="slidenum">
              <a:rPr lang="en-US" smtClean="0"/>
              <a:t>6</a:t>
            </a:fld>
            <a:endParaRPr lang="en-US"/>
          </a:p>
        </p:txBody>
      </p:sp>
    </p:spTree>
    <p:extLst>
      <p:ext uri="{BB962C8B-B14F-4D97-AF65-F5344CB8AC3E}">
        <p14:creationId xmlns:p14="http://schemas.microsoft.com/office/powerpoint/2010/main" val="3699009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next – let’s take a look at the data.  What have we been building with.</a:t>
            </a:r>
          </a:p>
        </p:txBody>
      </p:sp>
      <p:sp>
        <p:nvSpPr>
          <p:cNvPr id="4" name="Slide Number Placeholder 3"/>
          <p:cNvSpPr>
            <a:spLocks noGrp="1"/>
          </p:cNvSpPr>
          <p:nvPr>
            <p:ph type="sldNum" sz="quarter" idx="5"/>
          </p:nvPr>
        </p:nvSpPr>
        <p:spPr/>
        <p:txBody>
          <a:bodyPr/>
          <a:lstStyle/>
          <a:p>
            <a:fld id="{CC5DA344-5FA2-43F7-9D95-CA56C82B080A}" type="slidenum">
              <a:rPr lang="en-US" smtClean="0"/>
              <a:t>7</a:t>
            </a:fld>
            <a:endParaRPr lang="en-US"/>
          </a:p>
        </p:txBody>
      </p:sp>
    </p:spTree>
    <p:extLst>
      <p:ext uri="{BB962C8B-B14F-4D97-AF65-F5344CB8AC3E}">
        <p14:creationId xmlns:p14="http://schemas.microsoft.com/office/powerpoint/2010/main" val="744047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store that we have includes used car pricing data from 1996 up to 2019.   We have roughly 7200 unique records that we can use for our analysis and designing of prediction models.   The key data points we have to work with are….</a:t>
            </a:r>
          </a:p>
        </p:txBody>
      </p:sp>
      <p:sp>
        <p:nvSpPr>
          <p:cNvPr id="4" name="Slide Number Placeholder 3"/>
          <p:cNvSpPr>
            <a:spLocks noGrp="1"/>
          </p:cNvSpPr>
          <p:nvPr>
            <p:ph type="sldNum" sz="quarter" idx="5"/>
          </p:nvPr>
        </p:nvSpPr>
        <p:spPr/>
        <p:txBody>
          <a:bodyPr/>
          <a:lstStyle/>
          <a:p>
            <a:fld id="{CC5DA344-5FA2-43F7-9D95-CA56C82B080A}" type="slidenum">
              <a:rPr lang="en-US" smtClean="0"/>
              <a:t>8</a:t>
            </a:fld>
            <a:endParaRPr lang="en-US"/>
          </a:p>
        </p:txBody>
      </p:sp>
    </p:spTree>
    <p:extLst>
      <p:ext uri="{BB962C8B-B14F-4D97-AF65-F5344CB8AC3E}">
        <p14:creationId xmlns:p14="http://schemas.microsoft.com/office/powerpoint/2010/main" val="1588769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started with some basics of univariate and bivariate analysis -  these are just showing some of the trends and </a:t>
            </a:r>
            <a:r>
              <a:rPr lang="en-US" dirty="0" err="1"/>
              <a:t>distrobutions</a:t>
            </a:r>
            <a:r>
              <a:rPr lang="en-US" dirty="0"/>
              <a:t> of the data – but more are available in the appendix or the attached </a:t>
            </a:r>
            <a:r>
              <a:rPr lang="en-US" dirty="0" err="1"/>
              <a:t>Jupyter</a:t>
            </a:r>
            <a:r>
              <a:rPr lang="en-US" dirty="0"/>
              <a:t> Notebook upon request. </a:t>
            </a:r>
          </a:p>
        </p:txBody>
      </p:sp>
      <p:sp>
        <p:nvSpPr>
          <p:cNvPr id="4" name="Slide Number Placeholder 3"/>
          <p:cNvSpPr>
            <a:spLocks noGrp="1"/>
          </p:cNvSpPr>
          <p:nvPr>
            <p:ph type="sldNum" sz="quarter" idx="5"/>
          </p:nvPr>
        </p:nvSpPr>
        <p:spPr/>
        <p:txBody>
          <a:bodyPr/>
          <a:lstStyle/>
          <a:p>
            <a:fld id="{CC5DA344-5FA2-43F7-9D95-CA56C82B080A}" type="slidenum">
              <a:rPr lang="en-US" smtClean="0"/>
              <a:t>9</a:t>
            </a:fld>
            <a:endParaRPr lang="en-US"/>
          </a:p>
        </p:txBody>
      </p:sp>
    </p:spTree>
    <p:extLst>
      <p:ext uri="{BB962C8B-B14F-4D97-AF65-F5344CB8AC3E}">
        <p14:creationId xmlns:p14="http://schemas.microsoft.com/office/powerpoint/2010/main" val="2714801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D6D8061D-18C3-4F4F-85EF-561633F58754}" type="datetimeFigureOut">
              <a:rPr lang="en-US" smtClean="0"/>
              <a:t>8/13/2024</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411565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D6D8061D-18C3-4F4F-85EF-561633F58754}" type="datetimeFigureOut">
              <a:rPr lang="en-US" smtClean="0"/>
              <a:t>8/13/2024</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61895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D6D8061D-18C3-4F4F-85EF-561633F58754}" type="datetimeFigureOut">
              <a:rPr lang="en-US" smtClean="0"/>
              <a:t>8/13/2024</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722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4AAEB19-4B49-2801-9B15-7682CDF04C04}"/>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D23C3EC-28B3-4644-8BE5-3288734B463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857468" y="486137"/>
            <a:ext cx="5427584" cy="3599727"/>
          </a:xfrm>
        </p:spPr>
        <p:txBody>
          <a:bodyPr anchor="b" anchorCtr="0">
            <a:noAutofit/>
          </a:bodyPr>
          <a:lstStyle>
            <a:lvl1pPr algn="l">
              <a:defRPr sz="4400" cap="all" baseline="0">
                <a:solidFill>
                  <a:schemeClr val="accent1"/>
                </a:solidFill>
              </a:defRPr>
            </a:lvl1pPr>
          </a:lstStyle>
          <a:p>
            <a:r>
              <a:rPr lang="en-US" dirty="0"/>
              <a:t>Click to add title</a:t>
            </a:r>
          </a:p>
        </p:txBody>
      </p:sp>
      <p:sp>
        <p:nvSpPr>
          <p:cNvPr id="13" name="Picture Placeholder 12">
            <a:extLst>
              <a:ext uri="{FF2B5EF4-FFF2-40B4-BE49-F238E27FC236}">
                <a16:creationId xmlns:a16="http://schemas.microsoft.com/office/drawing/2014/main" id="{B64FCBF4-90E6-FFAA-143D-3A01CE52569B}"/>
              </a:ext>
            </a:extLst>
          </p:cNvPr>
          <p:cNvSpPr>
            <a:spLocks noGrp="1"/>
          </p:cNvSpPr>
          <p:nvPr>
            <p:ph type="pic" sz="quarter" idx="10"/>
          </p:nvPr>
        </p:nvSpPr>
        <p:spPr>
          <a:xfrm>
            <a:off x="5624774" y="-6713"/>
            <a:ext cx="6578801" cy="6894576"/>
          </a:xfrm>
          <a:custGeom>
            <a:avLst/>
            <a:gdLst>
              <a:gd name="connsiteX0" fmla="*/ 0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0 w 6613525"/>
              <a:gd name="connsiteY4" fmla="*/ 0 h 6858000"/>
              <a:gd name="connsiteX0" fmla="*/ 1875099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1875099 w 6613525"/>
              <a:gd name="connsiteY4" fmla="*/ 0 h 6858000"/>
              <a:gd name="connsiteX0" fmla="*/ 1840375 w 6578801"/>
              <a:gd name="connsiteY0" fmla="*/ 0 h 6869575"/>
              <a:gd name="connsiteX1" fmla="*/ 6578801 w 6578801"/>
              <a:gd name="connsiteY1" fmla="*/ 0 h 6869575"/>
              <a:gd name="connsiteX2" fmla="*/ 6578801 w 6578801"/>
              <a:gd name="connsiteY2" fmla="*/ 6858000 h 6869575"/>
              <a:gd name="connsiteX3" fmla="*/ 0 w 6578801"/>
              <a:gd name="connsiteY3" fmla="*/ 6869575 h 6869575"/>
              <a:gd name="connsiteX4" fmla="*/ 1840375 w 6578801"/>
              <a:gd name="connsiteY4" fmla="*/ 0 h 686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8801" h="6869575">
                <a:moveTo>
                  <a:pt x="1840375" y="0"/>
                </a:moveTo>
                <a:lnTo>
                  <a:pt x="6578801" y="0"/>
                </a:lnTo>
                <a:lnTo>
                  <a:pt x="6578801" y="6858000"/>
                </a:lnTo>
                <a:lnTo>
                  <a:pt x="0" y="6869575"/>
                </a:lnTo>
                <a:lnTo>
                  <a:pt x="1840375" y="0"/>
                </a:lnTo>
                <a:close/>
              </a:path>
            </a:pathLst>
          </a:custGeom>
        </p:spPr>
        <p:txBody>
          <a:bodyPr tIns="274320" rIns="274320">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10072401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E1BBEEFE-AE8A-8083-54B6-DBE9BC0E9F10}"/>
              </a:ext>
              <a:ext uri="{C183D7F6-B498-43B3-948B-1728B52AA6E4}">
                <adec:decorative xmlns:adec="http://schemas.microsoft.com/office/drawing/2017/decorative" val="1"/>
              </a:ext>
            </a:extLst>
          </p:cNvPr>
          <p:cNvSpPr/>
          <p:nvPr userDrawn="1"/>
        </p:nvSpPr>
        <p:spPr>
          <a:xfrm>
            <a:off x="-42863" y="0"/>
            <a:ext cx="4658392" cy="6858000"/>
          </a:xfrm>
          <a:custGeom>
            <a:avLst/>
            <a:gdLst>
              <a:gd name="connsiteX0" fmla="*/ 0 w 4658392"/>
              <a:gd name="connsiteY0" fmla="*/ 0 h 6858000"/>
              <a:gd name="connsiteX1" fmla="*/ 4658392 w 4658392"/>
              <a:gd name="connsiteY1" fmla="*/ 0 h 6858000"/>
              <a:gd name="connsiteX2" fmla="*/ 2820797 w 4658392"/>
              <a:gd name="connsiteY2" fmla="*/ 6858000 h 6858000"/>
              <a:gd name="connsiteX3" fmla="*/ 0 w 4658392"/>
              <a:gd name="connsiteY3" fmla="*/ 6858000 h 6858000"/>
              <a:gd name="connsiteX4" fmla="*/ 0 w 465839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8392" h="6858000">
                <a:moveTo>
                  <a:pt x="0" y="0"/>
                </a:moveTo>
                <a:lnTo>
                  <a:pt x="4658392" y="0"/>
                </a:lnTo>
                <a:lnTo>
                  <a:pt x="2820797" y="6858000"/>
                </a:lnTo>
                <a:lnTo>
                  <a:pt x="0" y="6858000"/>
                </a:lnTo>
                <a:lnTo>
                  <a:pt x="0" y="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 name="Straight Connector 7">
            <a:extLst>
              <a:ext uri="{FF2B5EF4-FFF2-40B4-BE49-F238E27FC236}">
                <a16:creationId xmlns:a16="http://schemas.microsoft.com/office/drawing/2014/main" id="{E64FF31D-04D7-B1F4-53B1-AA4170602E03}"/>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9F040EF-92FF-AEA1-BBA6-A4B739E11945}"/>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CA59A84-C321-FDF9-555F-1FB322EBBC7B}"/>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509286"/>
            <a:ext cx="3200400" cy="5617193"/>
          </a:xfrm>
        </p:spPr>
        <p:txBody>
          <a:bodyPr>
            <a:noAutofit/>
          </a:body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023412" y="509286"/>
            <a:ext cx="4328932" cy="5617194"/>
          </a:xfrm>
        </p:spPr>
        <p:txBody>
          <a:bodyPr anchor="ctr" anchorCtr="0">
            <a:normAutofit/>
          </a:bodyPr>
          <a:lstStyle>
            <a:lvl1pPr marL="0" indent="0">
              <a:lnSpc>
                <a:spcPct val="150000"/>
              </a:lnSpc>
              <a:spcBef>
                <a:spcPts val="1000"/>
              </a:spcBef>
              <a:buNone/>
              <a:defRPr sz="1800"/>
            </a:lvl1pPr>
            <a:lvl2pPr marL="457200" indent="0">
              <a:lnSpc>
                <a:spcPct val="150000"/>
              </a:lnSpc>
              <a:spcBef>
                <a:spcPts val="1000"/>
              </a:spcBef>
              <a:buNone/>
              <a:defRPr sz="1600"/>
            </a:lvl2pPr>
            <a:lvl3pPr marL="914400" indent="0">
              <a:lnSpc>
                <a:spcPct val="150000"/>
              </a:lnSpc>
              <a:spcBef>
                <a:spcPts val="1000"/>
              </a:spcBef>
              <a:buNone/>
              <a:defRPr sz="1400"/>
            </a:lvl3pPr>
            <a:lvl4pPr marL="1371600" indent="0">
              <a:lnSpc>
                <a:spcPct val="150000"/>
              </a:lnSpc>
              <a:spcBef>
                <a:spcPts val="1000"/>
              </a:spcBef>
              <a:buNone/>
              <a:defRPr sz="1200"/>
            </a:lvl4pPr>
            <a:lvl5pPr marL="1828800" indent="0">
              <a:lnSpc>
                <a:spcPct val="150000"/>
              </a:lnSpc>
              <a:spcBef>
                <a:spcPts val="1000"/>
              </a:spcBef>
              <a:buNone/>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760CD5A6-A0E4-A658-65B1-0D6C0533166A}"/>
              </a:ext>
            </a:extLst>
          </p:cNvPr>
          <p:cNvSpPr>
            <a:spLocks noGrp="1"/>
          </p:cNvSpPr>
          <p:nvPr>
            <p:ph type="pic" sz="quarter" idx="13"/>
          </p:nvPr>
        </p:nvSpPr>
        <p:spPr>
          <a:xfrm>
            <a:off x="9548813" y="-22860"/>
            <a:ext cx="2651760" cy="6903720"/>
          </a:xfrm>
        </p:spPr>
        <p:txBody>
          <a:bodyPr lIns="182880" tIns="274320" rIns="182880">
            <a:normAutofit/>
          </a:bodyPr>
          <a:lstStyle>
            <a:lvl1pPr marL="0" indent="0" algn="ctr">
              <a:buNone/>
              <a:defRPr sz="20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8/13/2024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250056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 pictur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C6EC6AF9-CC07-5258-9160-8C6391530C61}"/>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5BC6DCCE-3025-75FB-9405-8D51DCD63D67}"/>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516CCC3-736F-49AC-F079-9A090DAA816E}"/>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3BF578A-ADDB-6713-E5AD-0FF27EDC2E5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1524000" y="743671"/>
            <a:ext cx="9144000" cy="3361254"/>
          </a:xfrm>
        </p:spPr>
        <p:txBody>
          <a:bodyPr anchor="b">
            <a:noAutofit/>
          </a:bodyPr>
          <a:lstStyle>
            <a:lvl1pPr algn="ctr">
              <a:defRPr sz="4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7620" y="4766434"/>
            <a:ext cx="12207240" cy="2121408"/>
          </a:xfrm>
        </p:spPr>
        <p:txBody>
          <a:bodyPr>
            <a:no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40565285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 subtitle + picture">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83CF0EA4-D201-44E7-3558-D05CB4233ECE}"/>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A643EA3-ACAA-539C-A041-266A895A2B1C}"/>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681E18B-2347-8DB6-2A7F-3EAC100A412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215072" y="528320"/>
            <a:ext cx="5028566" cy="3354992"/>
          </a:xfrm>
        </p:spPr>
        <p:txBody>
          <a:bodyPr anchor="b">
            <a:noAutofit/>
          </a:bodyPr>
          <a:lstStyle>
            <a:lvl1pPr algn="l">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215072" y="4027992"/>
            <a:ext cx="5028565" cy="1894972"/>
          </a:xfrm>
        </p:spPr>
        <p:txBody>
          <a:bodyPr>
            <a:noAutofit/>
          </a:bodyPr>
          <a:lstStyle>
            <a:lvl1pPr marL="0" indent="0" algn="l">
              <a:buNone/>
              <a:defRPr sz="1800" b="1"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7257326" y="-11576"/>
            <a:ext cx="4946249" cy="6903720"/>
          </a:xfrm>
          <a:custGeom>
            <a:avLst/>
            <a:gdLst>
              <a:gd name="connsiteX0" fmla="*/ 0 w 4977139"/>
              <a:gd name="connsiteY0" fmla="*/ 0 h 6858000"/>
              <a:gd name="connsiteX1" fmla="*/ 4977139 w 4977139"/>
              <a:gd name="connsiteY1" fmla="*/ 0 h 6858000"/>
              <a:gd name="connsiteX2" fmla="*/ 4977139 w 4977139"/>
              <a:gd name="connsiteY2" fmla="*/ 6858000 h 6858000"/>
              <a:gd name="connsiteX3" fmla="*/ 0 w 4977139"/>
              <a:gd name="connsiteY3" fmla="*/ 6858000 h 6858000"/>
              <a:gd name="connsiteX4" fmla="*/ 0 w 4977139"/>
              <a:gd name="connsiteY4" fmla="*/ 0 h 6858000"/>
              <a:gd name="connsiteX0" fmla="*/ 0 w 4977139"/>
              <a:gd name="connsiteY0" fmla="*/ 0 h 6892724"/>
              <a:gd name="connsiteX1" fmla="*/ 4977139 w 4977139"/>
              <a:gd name="connsiteY1" fmla="*/ 0 h 6892724"/>
              <a:gd name="connsiteX2" fmla="*/ 4977139 w 4977139"/>
              <a:gd name="connsiteY2" fmla="*/ 6858000 h 6892724"/>
              <a:gd name="connsiteX3" fmla="*/ 1863524 w 4977139"/>
              <a:gd name="connsiteY3" fmla="*/ 6892724 h 6892724"/>
              <a:gd name="connsiteX4" fmla="*/ 0 w 4977139"/>
              <a:gd name="connsiteY4" fmla="*/ 0 h 6892724"/>
              <a:gd name="connsiteX0" fmla="*/ 0 w 4977139"/>
              <a:gd name="connsiteY0" fmla="*/ 0 h 6892724"/>
              <a:gd name="connsiteX1" fmla="*/ 4977139 w 4977139"/>
              <a:gd name="connsiteY1" fmla="*/ 0 h 6892724"/>
              <a:gd name="connsiteX2" fmla="*/ 4977139 w 4977139"/>
              <a:gd name="connsiteY2" fmla="*/ 6892724 h 6892724"/>
              <a:gd name="connsiteX3" fmla="*/ 1863524 w 4977139"/>
              <a:gd name="connsiteY3" fmla="*/ 6892724 h 6892724"/>
              <a:gd name="connsiteX4" fmla="*/ 0 w 4977139"/>
              <a:gd name="connsiteY4" fmla="*/ 0 h 6892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7139" h="6892724">
                <a:moveTo>
                  <a:pt x="0" y="0"/>
                </a:moveTo>
                <a:lnTo>
                  <a:pt x="4977139" y="0"/>
                </a:lnTo>
                <a:lnTo>
                  <a:pt x="4977139" y="6892724"/>
                </a:lnTo>
                <a:lnTo>
                  <a:pt x="1863524" y="6892724"/>
                </a:lnTo>
                <a:lnTo>
                  <a:pt x="0" y="0"/>
                </a:lnTo>
                <a:close/>
              </a:path>
            </a:pathLst>
          </a:custGeom>
        </p:spPr>
        <p:txBody>
          <a:bodyPr tIns="274320" rIns="274320">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2609378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6CBD635-4863-B127-5668-D2C7DA8CDE92}"/>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629720-DD91-8012-686D-AABA439870ED}"/>
              </a:ext>
              <a:ext uri="{C183D7F6-B498-43B3-948B-1728B52AA6E4}">
                <adec:decorative xmlns:adec="http://schemas.microsoft.com/office/drawing/2017/decorative" val="1"/>
              </a:ext>
            </a:extLst>
          </p:cNvPr>
          <p:cNvCxnSpPr>
            <a:cxnSpLocks/>
          </p:cNvCxnSpPr>
          <p:nvPr userDrawn="1"/>
        </p:nvCxnSpPr>
        <p:spPr>
          <a:xfrm flipH="1">
            <a:off x="10911820" y="0"/>
            <a:ext cx="913577" cy="68580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3970117" y="185195"/>
            <a:ext cx="6930838" cy="1505493"/>
          </a:xfrm>
        </p:spPr>
        <p:txBody>
          <a:bodyPr anchor="b" anchorCtr="0">
            <a:noAutofit/>
          </a:bodyPr>
          <a:lstStyle>
            <a:lvl1pPr>
              <a:defRPr sz="3600"/>
            </a:lvl1pPr>
          </a:lstStyle>
          <a:p>
            <a:r>
              <a:rPr lang="en-US" dirty="0"/>
              <a:t>Click to add title</a:t>
            </a:r>
          </a:p>
        </p:txBody>
      </p:sp>
      <p:sp>
        <p:nvSpPr>
          <p:cNvPr id="12" name="Picture Placeholder 11">
            <a:extLst>
              <a:ext uri="{FF2B5EF4-FFF2-40B4-BE49-F238E27FC236}">
                <a16:creationId xmlns:a16="http://schemas.microsoft.com/office/drawing/2014/main" id="{1FB27827-7491-B1C2-D9C5-975A9FF66EC1}"/>
              </a:ext>
            </a:extLst>
          </p:cNvPr>
          <p:cNvSpPr>
            <a:spLocks noGrp="1"/>
          </p:cNvSpPr>
          <p:nvPr>
            <p:ph type="pic" sz="quarter" idx="10"/>
          </p:nvPr>
        </p:nvSpPr>
        <p:spPr>
          <a:xfrm>
            <a:off x="-18788" y="-22860"/>
            <a:ext cx="3291840" cy="6903720"/>
          </a:xfrm>
        </p:spPr>
        <p:txBody>
          <a:bodyPr lIns="182880" tIns="274320" rIns="182880">
            <a:normAutofit/>
          </a:bodyPr>
          <a:lstStyle>
            <a:lvl1pPr marL="0" indent="0" algn="ctr">
              <a:buNone/>
              <a:defRPr sz="2000"/>
            </a:lvl1pPr>
          </a:lstStyle>
          <a:p>
            <a:r>
              <a:rPr lang="en-US"/>
              <a:t>Click icon to add picture</a:t>
            </a:r>
            <a:endParaRPr lang="en-US" dirty="0"/>
          </a:p>
        </p:txBody>
      </p:sp>
      <p:sp>
        <p:nvSpPr>
          <p:cNvPr id="11" name="Content Placeholder 3">
            <a:extLst>
              <a:ext uri="{FF2B5EF4-FFF2-40B4-BE49-F238E27FC236}">
                <a16:creationId xmlns:a16="http://schemas.microsoft.com/office/drawing/2014/main" id="{7D4D4555-A25D-09B6-36AF-5977189F2DDE}"/>
              </a:ext>
            </a:extLst>
          </p:cNvPr>
          <p:cNvSpPr>
            <a:spLocks noGrp="1"/>
          </p:cNvSpPr>
          <p:nvPr>
            <p:ph sz="half" idx="2" hasCustomPrompt="1"/>
          </p:nvPr>
        </p:nvSpPr>
        <p:spPr>
          <a:xfrm>
            <a:off x="3970116" y="2022395"/>
            <a:ext cx="6941703" cy="4297680"/>
          </a:xfrm>
        </p:spPr>
        <p:txBody>
          <a:bodyPr>
            <a:normAutofit/>
          </a:bodyPr>
          <a:lstStyle>
            <a:lvl1pPr marL="228600" indent="-228600">
              <a:spcBef>
                <a:spcPts val="1000"/>
              </a:spcBef>
              <a:spcAft>
                <a:spcPts val="1500"/>
              </a:spcAft>
              <a:buFont typeface="Arial" panose="020B0604020202020204" pitchFamily="34" charset="0"/>
              <a:buChar char="•"/>
              <a:defRPr sz="1800"/>
            </a:lvl1pPr>
            <a:lvl2pPr>
              <a:spcBef>
                <a:spcPts val="1000"/>
              </a:spcBef>
              <a:spcAft>
                <a:spcPts val="1500"/>
              </a:spcAft>
              <a:defRPr sz="1800"/>
            </a:lvl2pPr>
            <a:lvl3pPr>
              <a:spcBef>
                <a:spcPts val="1000"/>
              </a:spcBef>
              <a:spcAft>
                <a:spcPts val="1500"/>
              </a:spcAft>
              <a:defRPr sz="1800"/>
            </a:lvl3pPr>
            <a:lvl4pPr>
              <a:spcBef>
                <a:spcPts val="1000"/>
              </a:spcBef>
              <a:spcAft>
                <a:spcPts val="1500"/>
              </a:spcAft>
              <a:defRPr sz="1800"/>
            </a:lvl4pPr>
            <a:lvl5pPr>
              <a:spcBef>
                <a:spcPts val="1000"/>
              </a:spcBef>
              <a:spcAft>
                <a:spcPts val="1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23740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7" name="Freeform 10">
            <a:extLst>
              <a:ext uri="{FF2B5EF4-FFF2-40B4-BE49-F238E27FC236}">
                <a16:creationId xmlns:a16="http://schemas.microsoft.com/office/drawing/2014/main" id="{C4293765-78A6-5206-26C2-E8817B2834F6}"/>
              </a:ext>
              <a:ext uri="{C183D7F6-B498-43B3-948B-1728B52AA6E4}">
                <adec:decorative xmlns:adec="http://schemas.microsoft.com/office/drawing/2017/decorative" val="1"/>
              </a:ext>
            </a:extLst>
          </p:cNvPr>
          <p:cNvSpPr/>
          <p:nvPr userDrawn="1"/>
        </p:nvSpPr>
        <p:spPr>
          <a:xfrm>
            <a:off x="0" y="0"/>
            <a:ext cx="7470792" cy="6858000"/>
          </a:xfrm>
          <a:custGeom>
            <a:avLst/>
            <a:gdLst>
              <a:gd name="connsiteX0" fmla="*/ 0 w 7470792"/>
              <a:gd name="connsiteY0" fmla="*/ 0 h 6858000"/>
              <a:gd name="connsiteX1" fmla="*/ 7470792 w 7470792"/>
              <a:gd name="connsiteY1" fmla="*/ 0 h 6858000"/>
              <a:gd name="connsiteX2" fmla="*/ 5633197 w 7470792"/>
              <a:gd name="connsiteY2" fmla="*/ 6858000 h 6858000"/>
              <a:gd name="connsiteX3" fmla="*/ 0 w 747079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470792" h="6858000">
                <a:moveTo>
                  <a:pt x="0" y="0"/>
                </a:moveTo>
                <a:lnTo>
                  <a:pt x="7470792" y="0"/>
                </a:lnTo>
                <a:lnTo>
                  <a:pt x="5633197" y="6858000"/>
                </a:lnTo>
                <a:lnTo>
                  <a:pt x="0" y="685800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n>
                <a:noFill/>
              </a:ln>
            </a:endParaRPr>
          </a:p>
        </p:txBody>
      </p:sp>
      <p:cxnSp>
        <p:nvCxnSpPr>
          <p:cNvPr id="8" name="Straight Connector 7">
            <a:extLst>
              <a:ext uri="{FF2B5EF4-FFF2-40B4-BE49-F238E27FC236}">
                <a16:creationId xmlns:a16="http://schemas.microsoft.com/office/drawing/2014/main" id="{BB4E351F-7451-86A3-5271-0D00B9EFA662}"/>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A860223-A40E-30ED-6832-0825A930BB67}"/>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0B6907E-F17B-783E-D454-DFC62D0977A0}"/>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6B12211-7E94-9534-6F2D-2AFD2EBE36F0}"/>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6580245-E985-EC3F-9385-D0F517F0C151}"/>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75A82A3-E3DF-978F-4BD7-10E0F1075B64}"/>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EDC40AE-D1CB-7535-22E2-E6D910FB8229}"/>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685800"/>
            <a:ext cx="9144000" cy="3136738"/>
          </a:xfrm>
        </p:spPr>
        <p:txBody>
          <a:bodyPr anchor="b">
            <a:noAutofit/>
          </a:bodyPr>
          <a:lstStyle>
            <a:lvl1pPr algn="ctr">
              <a:defRPr sz="4400">
                <a:solidFill>
                  <a:schemeClr val="accent6"/>
                </a:solidFill>
              </a:defRPr>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978800"/>
            <a:ext cx="9144000" cy="1965960"/>
          </a:xfrm>
        </p:spPr>
        <p:txBody>
          <a:bodyPr>
            <a:noAutofit/>
          </a:bodyPr>
          <a:lstStyle>
            <a:lvl1pPr marL="0" indent="0" algn="ctr">
              <a:buNone/>
              <a:defRPr sz="1800" b="1"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5355955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59E49FCE-658C-FF5A-6405-3D10F1AC1B06}"/>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903C516-D418-5E3E-1E4E-1DF8464338F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7BF5B15-0E8A-A82C-6E9C-FCF3FBAAD468}"/>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54B33CA-9490-C8E1-FE4F-06367AF2921F}"/>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586824F-3198-FE44-5A4A-70312048DAF9}"/>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058CD71-6E97-B6A9-11B6-867ED408DEE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E9FDAA6-BDE8-D6C3-17CD-F87BFB54F54A}"/>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7" name="Content Placeholder 3">
            <a:extLst>
              <a:ext uri="{FF2B5EF4-FFF2-40B4-BE49-F238E27FC236}">
                <a16:creationId xmlns:a16="http://schemas.microsoft.com/office/drawing/2014/main" id="{42A0738D-E9A9-14B7-4739-62E402B0C2DF}"/>
              </a:ext>
            </a:extLst>
          </p:cNvPr>
          <p:cNvSpPr>
            <a:spLocks noGrp="1"/>
          </p:cNvSpPr>
          <p:nvPr>
            <p:ph sz="half" idx="14" hasCustomPrompt="1"/>
          </p:nvPr>
        </p:nvSpPr>
        <p:spPr>
          <a:xfrm>
            <a:off x="834961" y="2032663"/>
            <a:ext cx="4463005" cy="4067492"/>
          </a:xfrm>
        </p:spPr>
        <p:txBody>
          <a:bodyPr>
            <a:normAutofit/>
          </a:bodyPr>
          <a:lstStyle>
            <a:lvl1pPr marL="0" indent="0">
              <a:spcBef>
                <a:spcPts val="1000"/>
              </a:spcBef>
              <a:spcAft>
                <a:spcPts val="50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A766D4CB-8BCE-C6EE-EF57-A8A819EBD366}"/>
              </a:ext>
            </a:extLst>
          </p:cNvPr>
          <p:cNvSpPr>
            <a:spLocks noGrp="1"/>
          </p:cNvSpPr>
          <p:nvPr>
            <p:ph sz="half" idx="13" hasCustomPrompt="1"/>
          </p:nvPr>
        </p:nvSpPr>
        <p:spPr>
          <a:xfrm>
            <a:off x="6141720" y="2032663"/>
            <a:ext cx="5212080" cy="4067492"/>
          </a:xfrm>
        </p:spPr>
        <p:txBody>
          <a:bodyPr>
            <a:normAutofit/>
          </a:bodyPr>
          <a:lstStyle>
            <a:lvl1pPr marL="0" indent="0">
              <a:spcBef>
                <a:spcPts val="1000"/>
              </a:spcBef>
              <a:spcAft>
                <a:spcPts val="50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8/13/2024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8667566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ntent 2">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DD9208B-0FD2-A7E3-5202-0F18392AE4FA}"/>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04010E2-9C6F-C582-1E3A-F5D43D0FFBBC}"/>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3D2B8AF-94DE-C211-EAE7-0971C111BEAD}"/>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247A2AC-F284-077E-9A14-EB7D1DE62745}"/>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0E91F1F-5151-2442-2B89-CE0AB1178507}"/>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FBD82AC-3C5B-819E-E0FF-157D74B840BC}"/>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F299648-2E6E-FA0D-85E4-8884BE34A008}"/>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7" name="Content Placeholder 3">
            <a:extLst>
              <a:ext uri="{FF2B5EF4-FFF2-40B4-BE49-F238E27FC236}">
                <a16:creationId xmlns:a16="http://schemas.microsoft.com/office/drawing/2014/main" id="{07BD0263-5D42-E696-F170-1F9CF5FF2A74}"/>
              </a:ext>
            </a:extLst>
          </p:cNvPr>
          <p:cNvSpPr>
            <a:spLocks noGrp="1"/>
          </p:cNvSpPr>
          <p:nvPr>
            <p:ph sz="half" idx="15" hasCustomPrompt="1"/>
          </p:nvPr>
        </p:nvSpPr>
        <p:spPr>
          <a:xfrm>
            <a:off x="838199" y="2078963"/>
            <a:ext cx="3435628" cy="4067492"/>
          </a:xfrm>
        </p:spPr>
        <p:txBody>
          <a:bodyPr>
            <a:normAutofit/>
          </a:bodyPr>
          <a:lstStyle>
            <a:lvl1pPr marL="457200" indent="-457200">
              <a:spcBef>
                <a:spcPts val="1000"/>
              </a:spcBef>
              <a:spcAft>
                <a:spcPts val="500"/>
              </a:spcAft>
              <a:buFont typeface="+mj-lt"/>
              <a:buAutoNum type="arabicPeriod"/>
              <a:defRPr sz="1800"/>
            </a:lvl1pPr>
            <a:lvl2pPr marL="914400" indent="-457200">
              <a:spcBef>
                <a:spcPts val="1000"/>
              </a:spcBef>
              <a:spcAft>
                <a:spcPts val="500"/>
              </a:spcAft>
              <a:buFont typeface="+mj-lt"/>
              <a:buAutoNum type="alphaLcPeriod"/>
              <a:defRPr sz="1800"/>
            </a:lvl2pPr>
            <a:lvl3pPr marL="1371600" indent="-457200">
              <a:spcBef>
                <a:spcPts val="1000"/>
              </a:spcBef>
              <a:spcAft>
                <a:spcPts val="500"/>
              </a:spcAft>
              <a:buFont typeface="+mj-lt"/>
              <a:buAutoNum type="arabicParenR"/>
              <a:defRPr sz="1800"/>
            </a:lvl3pPr>
            <a:lvl4pPr marL="1828800" indent="-457200">
              <a:spcBef>
                <a:spcPts val="1000"/>
              </a:spcBef>
              <a:spcAft>
                <a:spcPts val="500"/>
              </a:spcAft>
              <a:buFont typeface="+mj-lt"/>
              <a:buAutoNum type="alphaLcParenR"/>
              <a:defRPr sz="1800"/>
            </a:lvl4pPr>
            <a:lvl5pPr marL="2228850" indent="-457200">
              <a:spcBef>
                <a:spcPts val="1000"/>
              </a:spcBef>
              <a:spcAft>
                <a:spcPts val="500"/>
              </a:spcAft>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a:extLst>
              <a:ext uri="{FF2B5EF4-FFF2-40B4-BE49-F238E27FC236}">
                <a16:creationId xmlns:a16="http://schemas.microsoft.com/office/drawing/2014/main" id="{1BEE7174-135F-6F9F-11B9-3C3F2F9CDEAA}"/>
              </a:ext>
            </a:extLst>
          </p:cNvPr>
          <p:cNvSpPr>
            <a:spLocks noGrp="1"/>
          </p:cNvSpPr>
          <p:nvPr>
            <p:ph sz="half" idx="14" hasCustomPrompt="1"/>
          </p:nvPr>
        </p:nvSpPr>
        <p:spPr>
          <a:xfrm>
            <a:off x="4965539" y="2087315"/>
            <a:ext cx="6007261" cy="4067492"/>
          </a:xfrm>
        </p:spPr>
        <p:txBody>
          <a:bodyPr>
            <a:normAutofit/>
          </a:bodyPr>
          <a:lstStyle>
            <a:lvl1pPr marL="0" indent="0">
              <a:spcBef>
                <a:spcPts val="1000"/>
              </a:spcBef>
              <a:spcAft>
                <a:spcPts val="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8/13/2024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52046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D6D8061D-18C3-4F4F-85EF-561633F58754}" type="datetimeFigureOut">
              <a:rPr lang="en-US" smtClean="0"/>
              <a:t>8/13/2024</a:t>
            </a:fld>
            <a:endParaRPr lang="en-US"/>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678958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 picture ">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700B3A65-BB60-F2B4-4CF4-19A7C53F188A}"/>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F1DB8D5-B954-BFC9-C8D8-F0491CCBE29B}"/>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507D69F-27D7-2C68-A17D-3F1399C8BE71}"/>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199" y="365125"/>
            <a:ext cx="6645965" cy="1325563"/>
          </a:xfrm>
        </p:spPr>
        <p:txBody>
          <a:bodyPr anchor="b" anchorCtr="0">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1" y="2055813"/>
            <a:ext cx="5781261" cy="4067492"/>
          </a:xfrm>
        </p:spPr>
        <p:txBody>
          <a:bodyPr>
            <a:normAutofit/>
          </a:bodyPr>
          <a:lstStyle>
            <a:lvl1pPr marL="0" indent="0">
              <a:spcBef>
                <a:spcPts val="1000"/>
              </a:spcBef>
              <a:spcAft>
                <a:spcPts val="500"/>
              </a:spcAft>
              <a:buNone/>
              <a:defRPr sz="1800"/>
            </a:lvl1pPr>
            <a:lvl2pPr>
              <a:spcBef>
                <a:spcPts val="1000"/>
              </a:spcBef>
              <a:spcAft>
                <a:spcPts val="500"/>
              </a:spcAft>
              <a:defRPr sz="1600"/>
            </a:lvl2pPr>
            <a:lvl3pPr>
              <a:spcBef>
                <a:spcPts val="1000"/>
              </a:spcBef>
              <a:spcAft>
                <a:spcPts val="500"/>
              </a:spcAft>
              <a:defRPr sz="1400"/>
            </a:lvl3pPr>
            <a:lvl4pPr>
              <a:spcBef>
                <a:spcPts val="1000"/>
              </a:spcBef>
              <a:spcAft>
                <a:spcPts val="500"/>
              </a:spcAft>
              <a:defRPr sz="1200"/>
            </a:lvl4pPr>
            <a:lvl5pPr>
              <a:spcBef>
                <a:spcPts val="1000"/>
              </a:spcBef>
              <a:spcAft>
                <a:spcPts val="500"/>
              </a:spcAft>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BC013AD6-0EF3-2B25-DDBD-2DF706123AEE}"/>
              </a:ext>
            </a:extLst>
          </p:cNvPr>
          <p:cNvSpPr>
            <a:spLocks noGrp="1"/>
          </p:cNvSpPr>
          <p:nvPr>
            <p:ph type="pic" sz="quarter" idx="13"/>
          </p:nvPr>
        </p:nvSpPr>
        <p:spPr>
          <a:xfrm>
            <a:off x="7566991" y="-22860"/>
            <a:ext cx="4625008" cy="6903720"/>
          </a:xfrm>
        </p:spPr>
        <p:txBody>
          <a:bodyPr tIns="274320">
            <a:normAutofit/>
          </a:bodyPr>
          <a:lstStyle>
            <a:lvl1pPr marL="0" indent="0" algn="ctr">
              <a:buNone/>
              <a:defRPr sz="2000"/>
            </a:lvl1pPr>
          </a:lstStyle>
          <a:p>
            <a:r>
              <a:rPr lang="en-US"/>
              <a:t>Click icon to add picture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8/13/2024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6568680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 + tabl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C45A11E-9896-BD8B-8CC6-A79C124D89BC}"/>
              </a:ext>
              <a:ext uri="{C183D7F6-B498-43B3-948B-1728B52AA6E4}">
                <adec:decorative xmlns:adec="http://schemas.microsoft.com/office/drawing/2017/decorative" val="1"/>
              </a:ext>
            </a:extLst>
          </p:cNvPr>
          <p:cNvCxnSpPr>
            <a:cxnSpLocks/>
          </p:cNvCxnSpPr>
          <p:nvPr userDrawn="1"/>
        </p:nvCxnSpPr>
        <p:spPr>
          <a:xfrm flipH="1">
            <a:off x="0" y="11575"/>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386022B-53D6-6CE0-2093-873FC64A5D34}"/>
              </a:ext>
              <a:ext uri="{C183D7F6-B498-43B3-948B-1728B52AA6E4}">
                <adec:decorative xmlns:adec="http://schemas.microsoft.com/office/drawing/2017/decorative" val="1"/>
              </a:ext>
            </a:extLst>
          </p:cNvPr>
          <p:cNvCxnSpPr>
            <a:cxnSpLocks/>
          </p:cNvCxnSpPr>
          <p:nvPr userDrawn="1"/>
        </p:nvCxnSpPr>
        <p:spPr>
          <a:xfrm flipH="1">
            <a:off x="0" y="11575"/>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BD4BD8F-684C-A145-3376-9E69B0E5BEE5}"/>
              </a:ext>
              <a:ext uri="{C183D7F6-B498-43B3-948B-1728B52AA6E4}">
                <adec:decorative xmlns:adec="http://schemas.microsoft.com/office/drawing/2017/decorative" val="1"/>
              </a:ext>
            </a:extLst>
          </p:cNvPr>
          <p:cNvCxnSpPr>
            <a:cxnSpLocks/>
          </p:cNvCxnSpPr>
          <p:nvPr userDrawn="1"/>
        </p:nvCxnSpPr>
        <p:spPr>
          <a:xfrm flipH="1" flipV="1">
            <a:off x="-42863" y="5802775"/>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E7C1DA9-2A25-EE21-085B-8857DC1AD722}"/>
              </a:ext>
              <a:ext uri="{C183D7F6-B498-43B3-948B-1728B52AA6E4}">
                <adec:decorative xmlns:adec="http://schemas.microsoft.com/office/drawing/2017/decorative" val="1"/>
              </a:ext>
            </a:extLst>
          </p:cNvPr>
          <p:cNvCxnSpPr>
            <a:cxnSpLocks/>
          </p:cNvCxnSpPr>
          <p:nvPr userDrawn="1"/>
        </p:nvCxnSpPr>
        <p:spPr>
          <a:xfrm flipH="1">
            <a:off x="8462964" y="5859925"/>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F236BB3-E567-A8A9-5EC2-BCEF79CFCF06}"/>
              </a:ext>
              <a:ext uri="{C183D7F6-B498-43B3-948B-1728B52AA6E4}">
                <adec:decorative xmlns:adec="http://schemas.microsoft.com/office/drawing/2017/decorative" val="1"/>
              </a:ext>
            </a:extLst>
          </p:cNvPr>
          <p:cNvCxnSpPr>
            <a:cxnSpLocks/>
          </p:cNvCxnSpPr>
          <p:nvPr userDrawn="1"/>
        </p:nvCxnSpPr>
        <p:spPr>
          <a:xfrm flipH="1">
            <a:off x="11543158" y="1659400"/>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4A87C9F-C765-C63C-951E-70721DDACDC3}"/>
              </a:ext>
              <a:ext uri="{C183D7F6-B498-43B3-948B-1728B52AA6E4}">
                <adec:decorative xmlns:adec="http://schemas.microsoft.com/office/drawing/2017/decorative" val="1"/>
              </a:ext>
            </a:extLst>
          </p:cNvPr>
          <p:cNvCxnSpPr>
            <a:cxnSpLocks/>
          </p:cNvCxnSpPr>
          <p:nvPr userDrawn="1"/>
        </p:nvCxnSpPr>
        <p:spPr>
          <a:xfrm flipH="1" flipV="1">
            <a:off x="10781554" y="11575"/>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4425665-0C9C-3899-9DB9-ED05D91E26E6}"/>
              </a:ext>
              <a:ext uri="{C183D7F6-B498-43B3-948B-1728B52AA6E4}">
                <adec:decorative xmlns:adec="http://schemas.microsoft.com/office/drawing/2017/decorative" val="1"/>
              </a:ext>
            </a:extLst>
          </p:cNvPr>
          <p:cNvCxnSpPr>
            <a:cxnSpLocks/>
          </p:cNvCxnSpPr>
          <p:nvPr userDrawn="1"/>
        </p:nvCxnSpPr>
        <p:spPr>
          <a:xfrm flipH="1" flipV="1">
            <a:off x="6529388" y="6812"/>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125"/>
            <a:ext cx="10330405" cy="1325563"/>
          </a:xfrm>
        </p:spPr>
        <p:txBody>
          <a:bodyPr anchor="b" anchorCtr="0">
            <a:noAutofit/>
          </a:bodyPr>
          <a:lstStyle>
            <a:lvl1pP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2137059"/>
            <a:ext cx="2816352" cy="3986246"/>
          </a:xfrm>
        </p:spPr>
        <p:txBody>
          <a:bodyPr>
            <a:normAutofit/>
          </a:bodyPr>
          <a:lstStyle>
            <a:lvl1pPr marL="0" indent="0">
              <a:spcBef>
                <a:spcPts val="1000"/>
              </a:spcBef>
              <a:spcAft>
                <a:spcPts val="500"/>
              </a:spcAft>
              <a:buNone/>
              <a:defRPr sz="1800"/>
            </a:lvl1pPr>
            <a:lvl2pPr>
              <a:spcBef>
                <a:spcPts val="1000"/>
              </a:spcBef>
              <a:spcAft>
                <a:spcPts val="500"/>
              </a:spcAft>
              <a:defRPr sz="1600"/>
            </a:lvl2pPr>
            <a:lvl3pPr>
              <a:spcBef>
                <a:spcPts val="1000"/>
              </a:spcBef>
              <a:spcAft>
                <a:spcPts val="500"/>
              </a:spcAft>
              <a:defRPr sz="1400"/>
            </a:lvl3pPr>
            <a:lvl4pPr>
              <a:spcBef>
                <a:spcPts val="1000"/>
              </a:spcBef>
              <a:spcAft>
                <a:spcPts val="500"/>
              </a:spcAft>
              <a:defRPr sz="1200"/>
            </a:lvl4pPr>
            <a:lvl5pPr>
              <a:spcBef>
                <a:spcPts val="1000"/>
              </a:spcBef>
              <a:spcAft>
                <a:spcPts val="500"/>
              </a:spcAft>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109014" y="2137059"/>
            <a:ext cx="7059592" cy="3986245"/>
          </a:xfrm>
        </p:spPr>
        <p:txBody>
          <a:bodyPr>
            <a:normAutofit/>
          </a:bodyPr>
          <a:lstStyle>
            <a:lvl1pPr marL="0" indent="0" algn="ctr">
              <a:buNone/>
              <a:defRPr lang="en-US" sz="2000" dirty="0"/>
            </a:lvl1p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8/13/2024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774227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wo Content 3">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949C8ABD-000F-7A94-A7B0-9589F4FEFD54}"/>
              </a:ext>
              <a:ext uri="{C183D7F6-B498-43B3-948B-1728B52AA6E4}">
                <adec:decorative xmlns:adec="http://schemas.microsoft.com/office/drawing/2017/decorative" val="1"/>
              </a:ext>
            </a:extLst>
          </p:cNvPr>
          <p:cNvCxnSpPr>
            <a:cxnSpLocks/>
          </p:cNvCxnSpPr>
          <p:nvPr userDrawn="1"/>
        </p:nvCxnSpPr>
        <p:spPr>
          <a:xfrm flipH="1">
            <a:off x="0" y="11575"/>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DC3A554-E5A9-B3CB-913D-45DBFBA79B40}"/>
              </a:ext>
              <a:ext uri="{C183D7F6-B498-43B3-948B-1728B52AA6E4}">
                <adec:decorative xmlns:adec="http://schemas.microsoft.com/office/drawing/2017/decorative" val="1"/>
              </a:ext>
            </a:extLst>
          </p:cNvPr>
          <p:cNvCxnSpPr>
            <a:cxnSpLocks/>
          </p:cNvCxnSpPr>
          <p:nvPr userDrawn="1"/>
        </p:nvCxnSpPr>
        <p:spPr>
          <a:xfrm flipH="1">
            <a:off x="0" y="11575"/>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3A8DF3-F55A-2494-C55D-8FB94BBC6A49}"/>
              </a:ext>
              <a:ext uri="{C183D7F6-B498-43B3-948B-1728B52AA6E4}">
                <adec:decorative xmlns:adec="http://schemas.microsoft.com/office/drawing/2017/decorative" val="1"/>
              </a:ext>
            </a:extLst>
          </p:cNvPr>
          <p:cNvCxnSpPr>
            <a:cxnSpLocks/>
          </p:cNvCxnSpPr>
          <p:nvPr userDrawn="1"/>
        </p:nvCxnSpPr>
        <p:spPr>
          <a:xfrm flipH="1" flipV="1">
            <a:off x="-42863" y="5802775"/>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79DC86E-6F8A-B036-5CB2-AA8A79837F35}"/>
              </a:ext>
              <a:ext uri="{C183D7F6-B498-43B3-948B-1728B52AA6E4}">
                <adec:decorative xmlns:adec="http://schemas.microsoft.com/office/drawing/2017/decorative" val="1"/>
              </a:ext>
            </a:extLst>
          </p:cNvPr>
          <p:cNvCxnSpPr>
            <a:cxnSpLocks/>
          </p:cNvCxnSpPr>
          <p:nvPr userDrawn="1"/>
        </p:nvCxnSpPr>
        <p:spPr>
          <a:xfrm flipH="1">
            <a:off x="8462964" y="5859925"/>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9E0C03-C633-9356-4E28-678BAB7AE02E}"/>
              </a:ext>
              <a:ext uri="{C183D7F6-B498-43B3-948B-1728B52AA6E4}">
                <adec:decorative xmlns:adec="http://schemas.microsoft.com/office/drawing/2017/decorative" val="1"/>
              </a:ext>
            </a:extLst>
          </p:cNvPr>
          <p:cNvCxnSpPr>
            <a:cxnSpLocks/>
          </p:cNvCxnSpPr>
          <p:nvPr userDrawn="1"/>
        </p:nvCxnSpPr>
        <p:spPr>
          <a:xfrm flipH="1">
            <a:off x="11543158" y="1659400"/>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0C8A4F7-6C4C-719B-298F-3B81223D178B}"/>
              </a:ext>
              <a:ext uri="{C183D7F6-B498-43B3-948B-1728B52AA6E4}">
                <adec:decorative xmlns:adec="http://schemas.microsoft.com/office/drawing/2017/decorative" val="1"/>
              </a:ext>
            </a:extLst>
          </p:cNvPr>
          <p:cNvCxnSpPr>
            <a:cxnSpLocks/>
          </p:cNvCxnSpPr>
          <p:nvPr userDrawn="1"/>
        </p:nvCxnSpPr>
        <p:spPr>
          <a:xfrm flipH="1" flipV="1">
            <a:off x="10781554" y="11575"/>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E7E5D8B-D6BC-19AE-C0C9-249A5561700F}"/>
              </a:ext>
              <a:ext uri="{C183D7F6-B498-43B3-948B-1728B52AA6E4}">
                <adec:decorative xmlns:adec="http://schemas.microsoft.com/office/drawing/2017/decorative" val="1"/>
              </a:ext>
            </a:extLst>
          </p:cNvPr>
          <p:cNvCxnSpPr>
            <a:cxnSpLocks/>
          </p:cNvCxnSpPr>
          <p:nvPr userDrawn="1"/>
        </p:nvCxnSpPr>
        <p:spPr>
          <a:xfrm flipH="1" flipV="1">
            <a:off x="6529388" y="6812"/>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5" name="Content Placeholder 3">
            <a:extLst>
              <a:ext uri="{FF2B5EF4-FFF2-40B4-BE49-F238E27FC236}">
                <a16:creationId xmlns:a16="http://schemas.microsoft.com/office/drawing/2014/main" id="{7A6C5266-7ECA-B150-2C0F-8670F43AC82D}"/>
              </a:ext>
            </a:extLst>
          </p:cNvPr>
          <p:cNvSpPr>
            <a:spLocks noGrp="1"/>
          </p:cNvSpPr>
          <p:nvPr>
            <p:ph sz="half" idx="14" hasCustomPrompt="1"/>
          </p:nvPr>
        </p:nvSpPr>
        <p:spPr>
          <a:xfrm>
            <a:off x="838200" y="1987669"/>
            <a:ext cx="6974711" cy="4297679"/>
          </a:xfrm>
        </p:spPr>
        <p:txBody>
          <a:bodyPr>
            <a:normAutofit/>
          </a:bodyPr>
          <a:lstStyle>
            <a:lvl1pPr marL="0" indent="0">
              <a:spcBef>
                <a:spcPts val="1000"/>
              </a:spcBef>
              <a:spcAft>
                <a:spcPts val="0"/>
              </a:spcAft>
              <a:buNone/>
              <a:defRPr sz="1800"/>
            </a:lvl1pPr>
            <a:lvl2pPr>
              <a:spcBef>
                <a:spcPts val="1000"/>
              </a:spcBef>
              <a:spcAft>
                <a:spcPts val="500"/>
              </a:spcAft>
              <a:defRPr sz="1800"/>
            </a:lvl2pPr>
            <a:lvl3pPr>
              <a:spcBef>
                <a:spcPts val="1000"/>
              </a:spcBef>
              <a:spcAft>
                <a:spcPts val="500"/>
              </a:spcAft>
              <a:defRPr sz="1800"/>
            </a:lvl3pPr>
            <a:lvl4pPr>
              <a:spcBef>
                <a:spcPts val="1000"/>
              </a:spcBef>
              <a:spcAft>
                <a:spcPts val="500"/>
              </a:spcAft>
              <a:defRPr sz="1800"/>
            </a:lvl4pPr>
            <a:lvl5pPr>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hasCustomPrompt="1"/>
          </p:nvPr>
        </p:nvSpPr>
        <p:spPr>
          <a:xfrm>
            <a:off x="7917085" y="1987670"/>
            <a:ext cx="3436716" cy="4297680"/>
          </a:xfrm>
        </p:spPr>
        <p:txBody>
          <a:bodyPr>
            <a:normAutofit/>
          </a:bodyPr>
          <a:lstStyle>
            <a:lvl1pPr marL="0" indent="0">
              <a:spcBef>
                <a:spcPts val="1000"/>
              </a:spcBef>
              <a:spcAft>
                <a:spcPts val="500"/>
              </a:spcAft>
              <a:buNone/>
              <a:defRPr sz="1800"/>
            </a:lvl1pPr>
            <a:lvl2pPr>
              <a:spcBef>
                <a:spcPts val="1000"/>
              </a:spcBef>
              <a:spcAft>
                <a:spcPts val="500"/>
              </a:spcAft>
              <a:defRPr sz="1600"/>
            </a:lvl2pPr>
            <a:lvl3pPr>
              <a:spcBef>
                <a:spcPts val="1000"/>
              </a:spcBef>
              <a:spcAft>
                <a:spcPts val="500"/>
              </a:spcAft>
              <a:defRPr sz="1400"/>
            </a:lvl3pPr>
            <a:lvl4pPr>
              <a:spcBef>
                <a:spcPts val="1000"/>
              </a:spcBef>
              <a:spcAft>
                <a:spcPts val="500"/>
              </a:spcAft>
              <a:defRPr sz="1200"/>
            </a:lvl4pPr>
            <a:lvl5pPr>
              <a:spcBef>
                <a:spcPts val="1000"/>
              </a:spcBef>
              <a:spcAft>
                <a:spcPts val="500"/>
              </a:spcAft>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8/13/2024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5187899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37588714-FE55-FCEF-78C2-2A4D11ECD7FD}"/>
              </a:ext>
              <a:ext uri="{C183D7F6-B498-43B3-948B-1728B52AA6E4}">
                <adec:decorative xmlns:adec="http://schemas.microsoft.com/office/drawing/2017/decorative" val="1"/>
              </a:ext>
            </a:extLst>
          </p:cNvPr>
          <p:cNvCxnSpPr>
            <a:cxnSpLocks/>
          </p:cNvCxnSpPr>
          <p:nvPr userDrawn="1"/>
        </p:nvCxnSpPr>
        <p:spPr>
          <a:xfrm flipH="1">
            <a:off x="0" y="11575"/>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AF6BF02-4CD8-261B-BE58-05677EB947E9}"/>
              </a:ext>
              <a:ext uri="{C183D7F6-B498-43B3-948B-1728B52AA6E4}">
                <adec:decorative xmlns:adec="http://schemas.microsoft.com/office/drawing/2017/decorative" val="1"/>
              </a:ext>
            </a:extLst>
          </p:cNvPr>
          <p:cNvCxnSpPr>
            <a:cxnSpLocks/>
          </p:cNvCxnSpPr>
          <p:nvPr userDrawn="1"/>
        </p:nvCxnSpPr>
        <p:spPr>
          <a:xfrm flipH="1">
            <a:off x="0" y="11575"/>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1AF1F17-7A1F-BCA2-15C0-417928B4E789}"/>
              </a:ext>
              <a:ext uri="{C183D7F6-B498-43B3-948B-1728B52AA6E4}">
                <adec:decorative xmlns:adec="http://schemas.microsoft.com/office/drawing/2017/decorative" val="1"/>
              </a:ext>
            </a:extLst>
          </p:cNvPr>
          <p:cNvCxnSpPr>
            <a:cxnSpLocks/>
          </p:cNvCxnSpPr>
          <p:nvPr userDrawn="1"/>
        </p:nvCxnSpPr>
        <p:spPr>
          <a:xfrm flipH="1" flipV="1">
            <a:off x="-42863" y="5802775"/>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F0ADE0B-D150-E72B-EE9A-E5EFDBC6F01E}"/>
              </a:ext>
              <a:ext uri="{C183D7F6-B498-43B3-948B-1728B52AA6E4}">
                <adec:decorative xmlns:adec="http://schemas.microsoft.com/office/drawing/2017/decorative" val="1"/>
              </a:ext>
            </a:extLst>
          </p:cNvPr>
          <p:cNvCxnSpPr>
            <a:cxnSpLocks/>
          </p:cNvCxnSpPr>
          <p:nvPr userDrawn="1"/>
        </p:nvCxnSpPr>
        <p:spPr>
          <a:xfrm flipH="1">
            <a:off x="8462964" y="5859925"/>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BBCDD5A-A3C4-DF4F-74AD-CAF0F465BDAE}"/>
              </a:ext>
              <a:ext uri="{C183D7F6-B498-43B3-948B-1728B52AA6E4}">
                <adec:decorative xmlns:adec="http://schemas.microsoft.com/office/drawing/2017/decorative" val="1"/>
              </a:ext>
            </a:extLst>
          </p:cNvPr>
          <p:cNvCxnSpPr>
            <a:cxnSpLocks/>
          </p:cNvCxnSpPr>
          <p:nvPr userDrawn="1"/>
        </p:nvCxnSpPr>
        <p:spPr>
          <a:xfrm flipH="1">
            <a:off x="11543158" y="1659400"/>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9430AE4-C878-DFAB-EDA5-36B97176DE7A}"/>
              </a:ext>
              <a:ext uri="{C183D7F6-B498-43B3-948B-1728B52AA6E4}">
                <adec:decorative xmlns:adec="http://schemas.microsoft.com/office/drawing/2017/decorative" val="1"/>
              </a:ext>
            </a:extLst>
          </p:cNvPr>
          <p:cNvCxnSpPr>
            <a:cxnSpLocks/>
          </p:cNvCxnSpPr>
          <p:nvPr userDrawn="1"/>
        </p:nvCxnSpPr>
        <p:spPr>
          <a:xfrm flipH="1" flipV="1">
            <a:off x="10781554" y="11575"/>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1487B2-0348-2FFC-03FB-6508B6FD36B3}"/>
              </a:ext>
              <a:ext uri="{C183D7F6-B498-43B3-948B-1728B52AA6E4}">
                <adec:decorative xmlns:adec="http://schemas.microsoft.com/office/drawing/2017/decorative" val="1"/>
              </a:ext>
            </a:extLst>
          </p:cNvPr>
          <p:cNvCxnSpPr>
            <a:cxnSpLocks/>
          </p:cNvCxnSpPr>
          <p:nvPr userDrawn="1"/>
        </p:nvCxnSpPr>
        <p:spPr>
          <a:xfrm flipH="1" flipV="1">
            <a:off x="6529388" y="6812"/>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838199" y="2125262"/>
            <a:ext cx="10515600" cy="3675944"/>
          </a:xfrm>
        </p:spPr>
        <p:txBody>
          <a:bodyPr>
            <a:normAutofit/>
          </a:bodyPr>
          <a:lstStyle>
            <a:lvl1pPr marL="0" indent="0" algn="ctr">
              <a:buNone/>
              <a:defRPr sz="2000"/>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8/13/2024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148842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tent 3">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1843C0D-8C0B-0B3C-7014-7B7217C008E5}"/>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7B715CF-E60F-DDAE-369E-BCC2CE4FF958}"/>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2BD8F5F-4228-6BB9-5EA6-55359089824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F721F95-97C0-7151-B9F6-C088CEA1A7F8}"/>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978AD50A-9C6A-454B-0CAD-EAB518440143}"/>
              </a:ext>
            </a:extLst>
          </p:cNvPr>
          <p:cNvSpPr>
            <a:spLocks noGrp="1"/>
          </p:cNvSpPr>
          <p:nvPr>
            <p:ph type="pic" sz="quarter" idx="10"/>
          </p:nvPr>
        </p:nvSpPr>
        <p:spPr>
          <a:xfrm>
            <a:off x="3810" y="0"/>
            <a:ext cx="7816995" cy="6858000"/>
          </a:xfrm>
          <a:custGeom>
            <a:avLst/>
            <a:gdLst>
              <a:gd name="connsiteX0" fmla="*/ 0 w 7813675"/>
              <a:gd name="connsiteY0" fmla="*/ 0 h 6903720"/>
              <a:gd name="connsiteX1" fmla="*/ 7813675 w 7813675"/>
              <a:gd name="connsiteY1" fmla="*/ 0 h 6903720"/>
              <a:gd name="connsiteX2" fmla="*/ 7813675 w 7813675"/>
              <a:gd name="connsiteY2" fmla="*/ 6903720 h 6903720"/>
              <a:gd name="connsiteX3" fmla="*/ 0 w 7813675"/>
              <a:gd name="connsiteY3" fmla="*/ 6903720 h 6903720"/>
              <a:gd name="connsiteX4" fmla="*/ 0 w 7813675"/>
              <a:gd name="connsiteY4" fmla="*/ 0 h 6903720"/>
              <a:gd name="connsiteX0" fmla="*/ 0 w 7813675"/>
              <a:gd name="connsiteY0" fmla="*/ 0 h 6903720"/>
              <a:gd name="connsiteX1" fmla="*/ 7813675 w 7813675"/>
              <a:gd name="connsiteY1" fmla="*/ 0 h 6903720"/>
              <a:gd name="connsiteX2" fmla="*/ 7813675 w 7813675"/>
              <a:gd name="connsiteY2" fmla="*/ 6903720 h 6903720"/>
              <a:gd name="connsiteX3" fmla="*/ 798854 w 7813675"/>
              <a:gd name="connsiteY3" fmla="*/ 6867163 h 6903720"/>
              <a:gd name="connsiteX4" fmla="*/ 0 w 7813675"/>
              <a:gd name="connsiteY4" fmla="*/ 6903720 h 6903720"/>
              <a:gd name="connsiteX5" fmla="*/ 0 w 7813675"/>
              <a:gd name="connsiteY5" fmla="*/ 0 h 6903720"/>
              <a:gd name="connsiteX0" fmla="*/ 0 w 7813675"/>
              <a:gd name="connsiteY0" fmla="*/ 0 h 6907803"/>
              <a:gd name="connsiteX1" fmla="*/ 7813675 w 7813675"/>
              <a:gd name="connsiteY1" fmla="*/ 0 h 6907803"/>
              <a:gd name="connsiteX2" fmla="*/ 7813675 w 7813675"/>
              <a:gd name="connsiteY2" fmla="*/ 6903720 h 6907803"/>
              <a:gd name="connsiteX3" fmla="*/ 809014 w 7813675"/>
              <a:gd name="connsiteY3" fmla="*/ 6907803 h 6907803"/>
              <a:gd name="connsiteX4" fmla="*/ 0 w 7813675"/>
              <a:gd name="connsiteY4" fmla="*/ 6903720 h 6907803"/>
              <a:gd name="connsiteX5" fmla="*/ 0 w 7813675"/>
              <a:gd name="connsiteY5" fmla="*/ 0 h 6907803"/>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9891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740434 w 7813675"/>
              <a:gd name="connsiteY3" fmla="*/ 6898913 h 6903720"/>
              <a:gd name="connsiteX4" fmla="*/ 0 w 7813675"/>
              <a:gd name="connsiteY4" fmla="*/ 6903720 h 6903720"/>
              <a:gd name="connsiteX5" fmla="*/ 0 w 7813675"/>
              <a:gd name="connsiteY5" fmla="*/ 0 h 6903720"/>
              <a:gd name="connsiteX0" fmla="*/ 0 w 7813675"/>
              <a:gd name="connsiteY0" fmla="*/ 0 h 6907385"/>
              <a:gd name="connsiteX1" fmla="*/ 7813675 w 7813675"/>
              <a:gd name="connsiteY1" fmla="*/ 0 h 6907385"/>
              <a:gd name="connsiteX2" fmla="*/ 7813675 w 7813675"/>
              <a:gd name="connsiteY2" fmla="*/ 6903720 h 6907385"/>
              <a:gd name="connsiteX3" fmla="*/ 6359380 w 7813675"/>
              <a:gd name="connsiteY3" fmla="*/ 6907385 h 6907385"/>
              <a:gd name="connsiteX4" fmla="*/ 740434 w 7813675"/>
              <a:gd name="connsiteY4" fmla="*/ 6898913 h 6907385"/>
              <a:gd name="connsiteX5" fmla="*/ 0 w 7813675"/>
              <a:gd name="connsiteY5" fmla="*/ 6903720 h 6907385"/>
              <a:gd name="connsiteX6" fmla="*/ 0 w 7813675"/>
              <a:gd name="connsiteY6"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3320 w 7816995"/>
              <a:gd name="connsiteY5" fmla="*/ 690372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2899555 w 7816995"/>
              <a:gd name="connsiteY2" fmla="*/ 464820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16995" h="6907385">
                <a:moveTo>
                  <a:pt x="3320" y="0"/>
                </a:moveTo>
                <a:lnTo>
                  <a:pt x="7816995" y="0"/>
                </a:lnTo>
                <a:lnTo>
                  <a:pt x="2899555" y="4648200"/>
                </a:lnTo>
                <a:lnTo>
                  <a:pt x="6362700" y="6907385"/>
                </a:lnTo>
                <a:lnTo>
                  <a:pt x="743754" y="6898913"/>
                </a:lnTo>
                <a:lnTo>
                  <a:pt x="2876060" y="4644390"/>
                </a:lnTo>
                <a:cubicBezTo>
                  <a:pt x="1610033" y="3689302"/>
                  <a:pt x="1117437" y="3324763"/>
                  <a:pt x="0" y="2510645"/>
                </a:cubicBezTo>
                <a:cubicBezTo>
                  <a:pt x="1107" y="1673763"/>
                  <a:pt x="2213" y="836882"/>
                  <a:pt x="3320" y="0"/>
                </a:cubicBezTo>
                <a:close/>
              </a:path>
            </a:pathLst>
          </a:custGeom>
          <a:solidFill>
            <a:schemeClr val="tx2"/>
          </a:solidFill>
          <a:ln w="22225">
            <a:noFill/>
          </a:ln>
        </p:spPr>
        <p:txBody>
          <a:bodyPr lIns="274320" tIns="274320">
            <a:normAutofit/>
          </a:bodyPr>
          <a:lstStyle>
            <a:lvl1pPr marL="0" indent="0">
              <a:buNone/>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6080992" y="731562"/>
            <a:ext cx="4902843" cy="3526778"/>
          </a:xfrm>
          <a:noFill/>
        </p:spPr>
        <p:txBody>
          <a:bodyPr anchor="b">
            <a:noAutofit/>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080992" y="4373217"/>
            <a:ext cx="4902843" cy="1753221"/>
          </a:xfrm>
        </p:spPr>
        <p:txBody>
          <a:bodyPr anchor="t" anchorCtr="0">
            <a:normAutofit/>
          </a:bodyPr>
          <a:lstStyle>
            <a:lvl1pPr marL="0" indent="0">
              <a:spcBef>
                <a:spcPts val="1000"/>
              </a:spcBef>
              <a:buNone/>
              <a:defRPr sz="1800">
                <a:solidFill>
                  <a:schemeClr val="tx1"/>
                </a:solidFill>
              </a:defRPr>
            </a:lvl1pPr>
            <a:lvl2pPr>
              <a:spcBef>
                <a:spcPts val="1000"/>
              </a:spcBef>
              <a:defRPr sz="1600">
                <a:solidFill>
                  <a:schemeClr val="tx1"/>
                </a:solidFill>
              </a:defRPr>
            </a:lvl2pPr>
            <a:lvl3pPr>
              <a:spcBef>
                <a:spcPts val="1000"/>
              </a:spcBef>
              <a:defRPr sz="1400">
                <a:solidFill>
                  <a:schemeClr val="tx1"/>
                </a:solidFill>
              </a:defRPr>
            </a:lvl3pPr>
            <a:lvl4pPr>
              <a:spcBef>
                <a:spcPts val="1000"/>
              </a:spcBef>
              <a:defRPr sz="1200">
                <a:solidFill>
                  <a:schemeClr val="tx1"/>
                </a:solidFill>
              </a:defRPr>
            </a:lvl4pPr>
            <a:lvl5pPr>
              <a:spcBef>
                <a:spcPts val="1000"/>
              </a:spcBef>
              <a:defRPr sz="1200">
                <a:solidFill>
                  <a:schemeClr val="tx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5396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D6D8061D-18C3-4F4F-85EF-561633F58754}" type="datetimeFigureOut">
              <a:rPr lang="en-US" smtClean="0"/>
              <a:t>8/13/2024</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535638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D6D8061D-18C3-4F4F-85EF-561633F58754}" type="datetimeFigureOut">
              <a:rPr lang="en-US" smtClean="0"/>
              <a:t>8/13/2024</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0812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D6D8061D-18C3-4F4F-85EF-561633F58754}" type="datetimeFigureOut">
              <a:rPr lang="en-US" smtClean="0"/>
              <a:t>8/13/2024</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87720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D6D8061D-18C3-4F4F-85EF-561633F58754}" type="datetimeFigureOut">
              <a:rPr lang="en-US" smtClean="0"/>
              <a:t>8/13/2024</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049826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D6D8061D-18C3-4F4F-85EF-561633F58754}" type="datetimeFigureOut">
              <a:rPr lang="en-US" smtClean="0"/>
              <a:t>8/13/2024</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762831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D6D8061D-18C3-4F4F-85EF-561633F58754}" type="datetimeFigureOut">
              <a:rPr lang="en-US" smtClean="0"/>
              <a:t>8/13/2024</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719983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D6D8061D-18C3-4F4F-85EF-561633F58754}" type="datetimeFigureOut">
              <a:rPr lang="en-US" smtClean="0"/>
              <a:t>8/13/2024</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979663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D6D8061D-18C3-4F4F-85EF-561633F58754}" type="datetimeFigureOut">
              <a:rPr lang="en-US" smtClean="0"/>
              <a:t>8/13/2024</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556065105"/>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0" r:id="rId23"/>
    <p:sldLayoutId id="2147483691" r:id="rId24"/>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hyperlink" Target="https://www.blueoceanstrategy.com/tools/red-ocean-vs-blue-ocean-strategy/" TargetMode="External"/><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hyperlink" Target="https://www.coxautoinc.com/market-insights/estimated-monthly-used-vehicle-saar-and-volume/#:~:text=A%20monthly%20post%20will%20be,54%2C000%20units%2C%20from%20December%202022"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FEC93CF-2672-7D78-F278-58C5E012E0DF}"/>
              </a:ext>
            </a:extLst>
          </p:cNvPr>
          <p:cNvSpPr>
            <a:spLocks noGrp="1"/>
          </p:cNvSpPr>
          <p:nvPr>
            <p:ph type="ctrTitle"/>
          </p:nvPr>
        </p:nvSpPr>
        <p:spPr/>
        <p:txBody>
          <a:bodyPr/>
          <a:lstStyle/>
          <a:p>
            <a:r>
              <a:rPr lang="en-US" b="1" dirty="0"/>
              <a:t>Cars4U</a:t>
            </a:r>
            <a:r>
              <a:rPr lang="en-US" dirty="0"/>
              <a:t> – Our Technology Approach</a:t>
            </a:r>
          </a:p>
        </p:txBody>
      </p:sp>
      <p:pic>
        <p:nvPicPr>
          <p:cNvPr id="7" name="Picture Placeholder 6">
            <a:extLst>
              <a:ext uri="{FF2B5EF4-FFF2-40B4-BE49-F238E27FC236}">
                <a16:creationId xmlns:a16="http://schemas.microsoft.com/office/drawing/2014/main" id="{ED21B7CD-3D69-26B5-8A0B-52A19A6B0A26}"/>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290" r="2290"/>
          <a:stretch/>
        </p:blipFill>
        <p:spPr/>
      </p:pic>
    </p:spTree>
    <p:extLst>
      <p:ext uri="{BB962C8B-B14F-4D97-AF65-F5344CB8AC3E}">
        <p14:creationId xmlns:p14="http://schemas.microsoft.com/office/powerpoint/2010/main" val="3078994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noFill/>
        </p:spPr>
        <p:txBody>
          <a:bodyPr/>
          <a:lstStyle/>
          <a:p>
            <a:r>
              <a:rPr lang="en-US" dirty="0"/>
              <a:t>Data Scrubbing &amp; Cleanup</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half" idx="1"/>
          </p:nvPr>
        </p:nvSpPr>
        <p:spPr>
          <a:noFill/>
        </p:spPr>
        <p:txBody>
          <a:bodyPr vert="horz" lIns="91440" tIns="45720" rIns="91440" bIns="45720" rtlCol="0" anchor="t">
            <a:normAutofit fontScale="92500" lnSpcReduction="10000"/>
          </a:bodyPr>
          <a:lstStyle/>
          <a:p>
            <a:r>
              <a:rPr lang="en-US" dirty="0"/>
              <a:t>The following Data Scrubbing, Analytics, and Cleanup tasks were performed:</a:t>
            </a:r>
          </a:p>
          <a:p>
            <a:pPr marL="342900" indent="-342900">
              <a:buAutoNum type="arabicPeriod"/>
            </a:pPr>
            <a:r>
              <a:rPr lang="en-US" b="1" dirty="0"/>
              <a:t>Dropped Rows </a:t>
            </a:r>
            <a:r>
              <a:rPr lang="en-US" dirty="0"/>
              <a:t>where # of Seats was unknown (8 rows).</a:t>
            </a:r>
          </a:p>
          <a:p>
            <a:pPr marL="342900" indent="-342900">
              <a:buAutoNum type="arabicPeriod"/>
            </a:pPr>
            <a:r>
              <a:rPr lang="en-US" dirty="0"/>
              <a:t>Performed </a:t>
            </a:r>
            <a:r>
              <a:rPr lang="en-US" b="1" dirty="0"/>
              <a:t>Mean Imputation </a:t>
            </a:r>
            <a:r>
              <a:rPr lang="en-US" dirty="0"/>
              <a:t>on other rows with empty data</a:t>
            </a:r>
          </a:p>
          <a:p>
            <a:pPr marL="342900" indent="-342900">
              <a:buAutoNum type="arabicPeriod"/>
            </a:pPr>
            <a:r>
              <a:rPr lang="en-US" dirty="0"/>
              <a:t>Performed </a:t>
            </a:r>
            <a:r>
              <a:rPr lang="en-US" b="1" dirty="0"/>
              <a:t>Mean Imputation </a:t>
            </a:r>
            <a:r>
              <a:rPr lang="en-US" dirty="0"/>
              <a:t>on unrealistic Mileage (fuel economy) values</a:t>
            </a:r>
          </a:p>
          <a:p>
            <a:pPr marL="342900" indent="-342900">
              <a:buAutoNum type="arabicPeriod"/>
            </a:pPr>
            <a:r>
              <a:rPr lang="en-US" b="1" dirty="0"/>
              <a:t>Log Transformation</a:t>
            </a:r>
            <a:r>
              <a:rPr lang="en-US" dirty="0"/>
              <a:t> on </a:t>
            </a:r>
            <a:r>
              <a:rPr lang="en-US" dirty="0" err="1"/>
              <a:t>Kilometers_Driven</a:t>
            </a:r>
            <a:r>
              <a:rPr lang="en-US" dirty="0"/>
              <a:t>, Price, </a:t>
            </a:r>
            <a:r>
              <a:rPr lang="en-US" dirty="0" err="1"/>
              <a:t>New_Price</a:t>
            </a:r>
            <a:r>
              <a:rPr lang="en-US" dirty="0"/>
              <a:t> to normalize skewness.</a:t>
            </a:r>
          </a:p>
          <a:p>
            <a:pPr marL="342900" indent="-342900">
              <a:buAutoNum type="arabicPeriod"/>
            </a:pPr>
            <a:r>
              <a:rPr lang="en-US" b="1" dirty="0"/>
              <a:t>Separated vehicle names </a:t>
            </a:r>
            <a:r>
              <a:rPr lang="en-US" dirty="0"/>
              <a:t>into two new columns – Brand &amp; Name</a:t>
            </a:r>
          </a:p>
          <a:p>
            <a:pPr marL="342900" indent="-342900">
              <a:buAutoNum type="arabicPeriod"/>
            </a:pPr>
            <a:r>
              <a:rPr lang="en-US" b="1" dirty="0"/>
              <a:t>Used One-Hot encoding </a:t>
            </a:r>
            <a:r>
              <a:rPr lang="en-US" dirty="0"/>
              <a:t>to convert categorical variables for use in modeling</a:t>
            </a:r>
          </a:p>
          <a:p>
            <a:pPr marL="342900" indent="-342900">
              <a:buAutoNum type="arabicPeriod"/>
            </a:pPr>
            <a:endParaRPr lang="en-US" dirty="0"/>
          </a:p>
        </p:txBody>
      </p:sp>
      <p:pic>
        <p:nvPicPr>
          <p:cNvPr id="20" name="Picture Placeholder 19" descr="City lights at night">
            <a:extLst>
              <a:ext uri="{FF2B5EF4-FFF2-40B4-BE49-F238E27FC236}">
                <a16:creationId xmlns:a16="http://schemas.microsoft.com/office/drawing/2014/main" id="{E5D7764F-CE06-1A00-3555-ACAE6ACDFE1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52" b="52"/>
          <a:stretch/>
        </p:blipFill>
        <p:spPr/>
      </p:pic>
    </p:spTree>
    <p:extLst>
      <p:ext uri="{BB962C8B-B14F-4D97-AF65-F5344CB8AC3E}">
        <p14:creationId xmlns:p14="http://schemas.microsoft.com/office/powerpoint/2010/main" val="2737241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1524000" y="2962656"/>
            <a:ext cx="9144000" cy="859882"/>
          </a:xfrm>
          <a:solidFill>
            <a:schemeClr val="bg1"/>
          </a:solidFill>
        </p:spPr>
        <p:txBody>
          <a:bodyPr/>
          <a:lstStyle/>
          <a:p>
            <a:r>
              <a:rPr lang="en-US" dirty="0"/>
              <a:t>Modeling Process</a:t>
            </a:r>
          </a:p>
        </p:txBody>
      </p:sp>
      <p:sp>
        <p:nvSpPr>
          <p:cNvPr id="3" name="Subtitle 2">
            <a:extLst>
              <a:ext uri="{FF2B5EF4-FFF2-40B4-BE49-F238E27FC236}">
                <a16:creationId xmlns:a16="http://schemas.microsoft.com/office/drawing/2014/main" id="{FEECEBD4-35BF-26BB-D438-DA43EBD5EE89}"/>
              </a:ext>
            </a:extLst>
          </p:cNvPr>
          <p:cNvSpPr>
            <a:spLocks noGrp="1"/>
          </p:cNvSpPr>
          <p:nvPr>
            <p:ph type="subTitle" idx="1"/>
          </p:nvPr>
        </p:nvSpPr>
        <p:spPr>
          <a:xfrm>
            <a:off x="3471672" y="3822538"/>
            <a:ext cx="4172712" cy="694598"/>
          </a:xfrm>
          <a:solidFill>
            <a:schemeClr val="bg1"/>
          </a:solidFill>
        </p:spPr>
        <p:txBody>
          <a:bodyPr/>
          <a:lstStyle/>
          <a:p>
            <a:r>
              <a:rPr lang="en-US" dirty="0"/>
              <a:t>Building Accurate Models for our Customers</a:t>
            </a:r>
          </a:p>
        </p:txBody>
      </p:sp>
    </p:spTree>
    <p:extLst>
      <p:ext uri="{BB962C8B-B14F-4D97-AF65-F5344CB8AC3E}">
        <p14:creationId xmlns:p14="http://schemas.microsoft.com/office/powerpoint/2010/main" val="4281243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079" name="Straight Connector 307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81" name="Straight Connector 308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83" name="Straight Connector 308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85" name="Straight Connector 308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87" name="Straight Connector 308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89" name="Straight Connector 308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91" name="Straight Connector 309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3093" name="Rectangle 3092">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447831" y="824816"/>
            <a:ext cx="3889754" cy="1892983"/>
          </a:xfrm>
        </p:spPr>
        <p:txBody>
          <a:bodyPr vert="horz" lIns="91440" tIns="45720" rIns="91440" bIns="45720" rtlCol="0" anchor="b">
            <a:noAutofit/>
          </a:bodyPr>
          <a:lstStyle/>
          <a:p>
            <a:r>
              <a:rPr lang="en-US" sz="2400" dirty="0"/>
              <a:t>Analyzed Correlation Between Independent and Target Variables…</a:t>
            </a:r>
          </a:p>
        </p:txBody>
      </p:sp>
      <p:cxnSp>
        <p:nvCxnSpPr>
          <p:cNvPr id="3095" name="Straight Connector 3094">
            <a:extLst>
              <a:ext uri="{FF2B5EF4-FFF2-40B4-BE49-F238E27FC236}">
                <a16:creationId xmlns:a16="http://schemas.microsoft.com/office/drawing/2014/main" id="{B42E889C-BF1F-40B2-86C2-92153DB7E6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8034" y="0"/>
            <a:ext cx="6553966" cy="35426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97" name="Straight Connector 3096">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851108" y="4783369"/>
            <a:ext cx="5340893" cy="20746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99" name="Straight Connector 3098">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21640" y="0"/>
            <a:ext cx="1268175"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3074" name="Picture 2" descr="No description has been provided for this image">
            <a:extLst>
              <a:ext uri="{FF2B5EF4-FFF2-40B4-BE49-F238E27FC236}">
                <a16:creationId xmlns:a16="http://schemas.microsoft.com/office/drawing/2014/main" id="{40828B0B-4800-71D0-6884-06AD3FF18A2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10644" y="210216"/>
            <a:ext cx="6940776" cy="633345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858F3DF-2930-A94F-556C-5CD647E74631}"/>
              </a:ext>
            </a:extLst>
          </p:cNvPr>
          <p:cNvSpPr txBox="1"/>
          <p:nvPr/>
        </p:nvSpPr>
        <p:spPr>
          <a:xfrm>
            <a:off x="468225" y="2871747"/>
            <a:ext cx="4378095" cy="3046988"/>
          </a:xfrm>
          <a:prstGeom prst="rect">
            <a:avLst/>
          </a:prstGeom>
          <a:noFill/>
        </p:spPr>
        <p:txBody>
          <a:bodyPr wrap="square">
            <a:spAutoFit/>
          </a:bodyPr>
          <a:lstStyle/>
          <a:p>
            <a:r>
              <a:rPr lang="en-US" sz="1200" b="1" dirty="0"/>
              <a:t>Correlation between price and other variables:</a:t>
            </a:r>
          </a:p>
          <a:p>
            <a:pPr marL="171450" indent="-171450">
              <a:buFont typeface="Arial" panose="020B0604020202020204" pitchFamily="34" charset="0"/>
              <a:buChar char="•"/>
            </a:pPr>
            <a:r>
              <a:rPr lang="en-US" sz="1200" dirty="0"/>
              <a:t>year: 0.280</a:t>
            </a:r>
          </a:p>
          <a:p>
            <a:pPr marL="171450" indent="-171450">
              <a:buFont typeface="Arial" panose="020B0604020202020204" pitchFamily="34" charset="0"/>
              <a:buChar char="•"/>
            </a:pPr>
            <a:r>
              <a:rPr lang="en-US" sz="1200" dirty="0" err="1"/>
              <a:t>kilometers_driven</a:t>
            </a:r>
            <a:r>
              <a:rPr lang="en-US" sz="1200" dirty="0"/>
              <a:t>: -0.011</a:t>
            </a:r>
          </a:p>
          <a:p>
            <a:pPr marL="171450" indent="-171450">
              <a:buFont typeface="Arial" panose="020B0604020202020204" pitchFamily="34" charset="0"/>
              <a:buChar char="•"/>
            </a:pPr>
            <a:r>
              <a:rPr lang="en-US" sz="1200" dirty="0"/>
              <a:t>mileage: -0.304</a:t>
            </a:r>
          </a:p>
          <a:p>
            <a:pPr marL="171450" indent="-171450">
              <a:buFont typeface="Arial" panose="020B0604020202020204" pitchFamily="34" charset="0"/>
              <a:buChar char="•"/>
            </a:pPr>
            <a:r>
              <a:rPr lang="en-US" sz="1200" dirty="0"/>
              <a:t>engine: 0.606</a:t>
            </a:r>
          </a:p>
          <a:p>
            <a:pPr marL="171450" indent="-171450">
              <a:buFont typeface="Arial" panose="020B0604020202020204" pitchFamily="34" charset="0"/>
              <a:buChar char="•"/>
            </a:pPr>
            <a:r>
              <a:rPr lang="en-US" sz="1200" dirty="0"/>
              <a:t>power: 0.706</a:t>
            </a:r>
          </a:p>
          <a:p>
            <a:pPr marL="171450" indent="-171450">
              <a:buFont typeface="Arial" panose="020B0604020202020204" pitchFamily="34" charset="0"/>
              <a:buChar char="•"/>
            </a:pPr>
            <a:r>
              <a:rPr lang="en-US" sz="1200" dirty="0" err="1"/>
              <a:t>new_price</a:t>
            </a:r>
            <a:r>
              <a:rPr lang="en-US" sz="1200" dirty="0"/>
              <a:t>: 0.367</a:t>
            </a:r>
          </a:p>
          <a:p>
            <a:endParaRPr lang="en-US" sz="1200" dirty="0"/>
          </a:p>
          <a:p>
            <a:r>
              <a:rPr lang="en-US" sz="1200" b="1" dirty="0"/>
              <a:t>Potential multicollinearity issues:</a:t>
            </a:r>
          </a:p>
          <a:p>
            <a:r>
              <a:rPr lang="en-US" sz="1200" dirty="0"/>
              <a:t>High correlation (0.85) between 'engine' and 'power' - potential multicollinearity issue.</a:t>
            </a:r>
          </a:p>
          <a:p>
            <a:endParaRPr lang="en-US" sz="1200" dirty="0"/>
          </a:p>
          <a:p>
            <a:r>
              <a:rPr lang="en-US" sz="1200" b="1" dirty="0"/>
              <a:t>Other statistical observations:</a:t>
            </a:r>
          </a:p>
          <a:p>
            <a:pPr marL="171450" indent="-171450">
              <a:buFont typeface="Arial" panose="020B0604020202020204" pitchFamily="34" charset="0"/>
              <a:buChar char="•"/>
            </a:pPr>
            <a:r>
              <a:rPr lang="en-US" sz="1200" dirty="0"/>
              <a:t>Highest positive correlation with price: 0.706 (power)</a:t>
            </a:r>
          </a:p>
          <a:p>
            <a:pPr marL="171450" indent="-171450">
              <a:buFont typeface="Arial" panose="020B0604020202020204" pitchFamily="34" charset="0"/>
              <a:buChar char="•"/>
            </a:pPr>
            <a:r>
              <a:rPr lang="en-US" sz="1200" dirty="0"/>
              <a:t>Highest negative correlation with price: -0.011 (</a:t>
            </a:r>
            <a:r>
              <a:rPr lang="en-US" sz="1200" dirty="0" err="1"/>
              <a:t>kilometers_driven</a:t>
            </a:r>
            <a:r>
              <a:rPr lang="en-US" sz="1200" dirty="0"/>
              <a:t>)</a:t>
            </a:r>
          </a:p>
          <a:p>
            <a:pPr marL="171450" indent="-171450">
              <a:buFont typeface="Arial" panose="020B0604020202020204" pitchFamily="34" charset="0"/>
              <a:buChar char="•"/>
            </a:pPr>
            <a:r>
              <a:rPr lang="en-US" sz="1200" dirty="0"/>
              <a:t>Variables with near-zero correlation with price: </a:t>
            </a:r>
            <a:r>
              <a:rPr lang="en-US" sz="1200" dirty="0" err="1"/>
              <a:t>kilometers_driven</a:t>
            </a:r>
            <a:endParaRPr lang="en-US" sz="1200" dirty="0"/>
          </a:p>
        </p:txBody>
      </p:sp>
    </p:spTree>
    <p:extLst>
      <p:ext uri="{BB962C8B-B14F-4D97-AF65-F5344CB8AC3E}">
        <p14:creationId xmlns:p14="http://schemas.microsoft.com/office/powerpoint/2010/main" val="527970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1015488" y="533400"/>
            <a:ext cx="4493885" cy="3614271"/>
          </a:xfrm>
        </p:spPr>
        <p:txBody>
          <a:bodyPr vert="horz" lIns="91440" tIns="45720" rIns="91440" bIns="45720" rtlCol="0" anchor="b">
            <a:normAutofit/>
          </a:bodyPr>
          <a:lstStyle/>
          <a:p>
            <a:r>
              <a:rPr lang="en-US" sz="4200" dirty="0"/>
              <a:t>Started with Standard Linear &amp; OLS Regression Models…</a:t>
            </a:r>
          </a:p>
        </p:txBody>
      </p:sp>
      <p:cxnSp>
        <p:nvCxnSpPr>
          <p:cNvPr id="32" name="Straight Connector 31">
            <a:extLst>
              <a:ext uri="{FF2B5EF4-FFF2-40B4-BE49-F238E27FC236}">
                <a16:creationId xmlns:a16="http://schemas.microsoft.com/office/drawing/2014/main" id="{B42E889C-BF1F-40B2-86C2-92153DB7E6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8034" y="0"/>
            <a:ext cx="6553966" cy="35426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851108" y="4783369"/>
            <a:ext cx="5340893" cy="20746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21640" y="0"/>
            <a:ext cx="1268175"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1" name="Table 10">
            <a:extLst>
              <a:ext uri="{FF2B5EF4-FFF2-40B4-BE49-F238E27FC236}">
                <a16:creationId xmlns:a16="http://schemas.microsoft.com/office/drawing/2014/main" id="{BA5321F4-406E-FC2D-6520-BE477A5E4095}"/>
              </a:ext>
            </a:extLst>
          </p:cNvPr>
          <p:cNvGraphicFramePr>
            <a:graphicFrameLocks noGrp="1"/>
          </p:cNvGraphicFramePr>
          <p:nvPr>
            <p:extLst>
              <p:ext uri="{D42A27DB-BD31-4B8C-83A1-F6EECF244321}">
                <p14:modId xmlns:p14="http://schemas.microsoft.com/office/powerpoint/2010/main" val="1380680828"/>
              </p:ext>
            </p:extLst>
          </p:nvPr>
        </p:nvGraphicFramePr>
        <p:xfrm>
          <a:off x="6010443" y="1500556"/>
          <a:ext cx="5446270" cy="3912220"/>
        </p:xfrm>
        <a:graphic>
          <a:graphicData uri="http://schemas.openxmlformats.org/drawingml/2006/table">
            <a:tbl>
              <a:tblPr>
                <a:tableStyleId>{9DCAF9ED-07DC-4A11-8D7F-57B35C25682E}</a:tableStyleId>
              </a:tblPr>
              <a:tblGrid>
                <a:gridCol w="2723135">
                  <a:extLst>
                    <a:ext uri="{9D8B030D-6E8A-4147-A177-3AD203B41FA5}">
                      <a16:colId xmlns:a16="http://schemas.microsoft.com/office/drawing/2014/main" val="1666853991"/>
                    </a:ext>
                  </a:extLst>
                </a:gridCol>
                <a:gridCol w="2723135">
                  <a:extLst>
                    <a:ext uri="{9D8B030D-6E8A-4147-A177-3AD203B41FA5}">
                      <a16:colId xmlns:a16="http://schemas.microsoft.com/office/drawing/2014/main" val="2272286674"/>
                    </a:ext>
                  </a:extLst>
                </a:gridCol>
              </a:tblGrid>
              <a:tr h="395997">
                <a:tc gridSpan="2">
                  <a:txBody>
                    <a:bodyPr/>
                    <a:lstStyle/>
                    <a:p>
                      <a:pPr algn="ctr" fontAlgn="ctr"/>
                      <a:r>
                        <a:rPr lang="en-US" sz="1600" u="none" strike="noStrike" dirty="0">
                          <a:effectLst/>
                        </a:rPr>
                        <a:t>OLS Regression Results                            </a:t>
                      </a:r>
                      <a:endParaRPr lang="en-US" sz="1600" b="0" i="0" u="none" strike="noStrike" dirty="0">
                        <a:solidFill>
                          <a:srgbClr val="000000"/>
                        </a:solidFill>
                        <a:effectLst/>
                        <a:latin typeface="Inherit"/>
                      </a:endParaRPr>
                    </a:p>
                  </a:txBody>
                  <a:tcPr marL="8066" marR="8066" marT="8066" marB="0" anchor="ctr"/>
                </a:tc>
                <a:tc hMerge="1">
                  <a:txBody>
                    <a:bodyPr/>
                    <a:lstStyle/>
                    <a:p>
                      <a:pPr algn="l" fontAlgn="ctr"/>
                      <a:endParaRPr lang="en-US" sz="1600" b="0" i="0" u="none" strike="noStrike" dirty="0">
                        <a:solidFill>
                          <a:srgbClr val="000000"/>
                        </a:solidFill>
                        <a:effectLst/>
                        <a:latin typeface="Inherit"/>
                      </a:endParaRPr>
                    </a:p>
                  </a:txBody>
                  <a:tcPr marL="8066" marR="8066" marT="8066" marB="0" anchor="ctr"/>
                </a:tc>
                <a:extLst>
                  <a:ext uri="{0D108BD9-81ED-4DB2-BD59-A6C34878D82A}">
                    <a16:rowId xmlns:a16="http://schemas.microsoft.com/office/drawing/2014/main" val="80210913"/>
                  </a:ext>
                </a:extLst>
              </a:tr>
              <a:tr h="348247">
                <a:tc gridSpan="2">
                  <a:txBody>
                    <a:bodyPr/>
                    <a:lstStyle/>
                    <a:p>
                      <a:pPr algn="l" fontAlgn="ctr"/>
                      <a:r>
                        <a:rPr lang="en-US" sz="1600" u="none" strike="noStrike" dirty="0">
                          <a:effectLst/>
                        </a:rPr>
                        <a:t>============================================================</a:t>
                      </a:r>
                      <a:endParaRPr lang="en-US" sz="1600" b="0" i="0" u="none" strike="noStrike" dirty="0">
                        <a:solidFill>
                          <a:srgbClr val="000000"/>
                        </a:solidFill>
                        <a:effectLst/>
                        <a:latin typeface="Inherit"/>
                      </a:endParaRPr>
                    </a:p>
                  </a:txBody>
                  <a:tcPr marL="8066" marR="8066" marT="8066" marB="0" anchor="ctr"/>
                </a:tc>
                <a:tc hMerge="1">
                  <a:txBody>
                    <a:bodyPr/>
                    <a:lstStyle/>
                    <a:p>
                      <a:endParaRPr lang="en-US"/>
                    </a:p>
                  </a:txBody>
                  <a:tcPr/>
                </a:tc>
                <a:extLst>
                  <a:ext uri="{0D108BD9-81ED-4DB2-BD59-A6C34878D82A}">
                    <a16:rowId xmlns:a16="http://schemas.microsoft.com/office/drawing/2014/main" val="215405059"/>
                  </a:ext>
                </a:extLst>
              </a:tr>
              <a:tr h="395997">
                <a:tc>
                  <a:txBody>
                    <a:bodyPr/>
                    <a:lstStyle/>
                    <a:p>
                      <a:pPr algn="l" fontAlgn="ctr"/>
                      <a:r>
                        <a:rPr lang="en-US" sz="1600" u="none" strike="noStrike" dirty="0">
                          <a:effectLst/>
                        </a:rPr>
                        <a:t>Dep. Variable:</a:t>
                      </a:r>
                      <a:endParaRPr lang="en-US" sz="1600" b="1" i="0" u="none" strike="noStrike" dirty="0">
                        <a:solidFill>
                          <a:srgbClr val="000000"/>
                        </a:solidFill>
                        <a:effectLst/>
                        <a:latin typeface="Inherit"/>
                      </a:endParaRPr>
                    </a:p>
                  </a:txBody>
                  <a:tcPr marL="8066" marR="8066" marT="8066" marB="0" anchor="ctr"/>
                </a:tc>
                <a:tc>
                  <a:txBody>
                    <a:bodyPr/>
                    <a:lstStyle/>
                    <a:p>
                      <a:pPr algn="l" fontAlgn="ctr"/>
                      <a:r>
                        <a:rPr lang="en-US" sz="1600" u="none" strike="noStrike" dirty="0" err="1">
                          <a:effectLst/>
                        </a:rPr>
                        <a:t>price_log</a:t>
                      </a:r>
                      <a:r>
                        <a:rPr lang="en-US" sz="1600" u="none" strike="noStrike" dirty="0">
                          <a:effectLst/>
                        </a:rPr>
                        <a:t>   </a:t>
                      </a:r>
                      <a:r>
                        <a:rPr lang="en-US" sz="1600" b="1" u="none" strike="noStrike" dirty="0">
                          <a:effectLst/>
                        </a:rPr>
                        <a:t>R-squared: 0.750</a:t>
                      </a:r>
                      <a:endParaRPr lang="en-US" sz="1600" b="1" i="0" u="none" strike="noStrike" dirty="0">
                        <a:solidFill>
                          <a:srgbClr val="000000"/>
                        </a:solidFill>
                        <a:effectLst/>
                        <a:latin typeface="Inherit"/>
                      </a:endParaRPr>
                    </a:p>
                  </a:txBody>
                  <a:tcPr marL="8066" marR="8066" marT="8066" marB="0" anchor="ctr"/>
                </a:tc>
                <a:extLst>
                  <a:ext uri="{0D108BD9-81ED-4DB2-BD59-A6C34878D82A}">
                    <a16:rowId xmlns:a16="http://schemas.microsoft.com/office/drawing/2014/main" val="1493210900"/>
                  </a:ext>
                </a:extLst>
              </a:tr>
              <a:tr h="395997">
                <a:tc>
                  <a:txBody>
                    <a:bodyPr/>
                    <a:lstStyle/>
                    <a:p>
                      <a:pPr algn="l" fontAlgn="ctr"/>
                      <a:r>
                        <a:rPr lang="en-US" sz="1600" b="0" u="none" strike="noStrike" dirty="0">
                          <a:effectLst/>
                        </a:rPr>
                        <a:t>Model:  OLS</a:t>
                      </a:r>
                      <a:endParaRPr lang="en-US" sz="1600" b="1" i="0" u="none" strike="noStrike" dirty="0">
                        <a:solidFill>
                          <a:srgbClr val="000000"/>
                        </a:solidFill>
                        <a:effectLst/>
                        <a:latin typeface="Inherit"/>
                      </a:endParaRPr>
                    </a:p>
                  </a:txBody>
                  <a:tcPr marL="8066" marR="8066" marT="8066" marB="0" anchor="ctr"/>
                </a:tc>
                <a:tc>
                  <a:txBody>
                    <a:bodyPr/>
                    <a:lstStyle/>
                    <a:p>
                      <a:pPr algn="l" fontAlgn="ctr"/>
                      <a:r>
                        <a:rPr lang="en-US" sz="1600" b="1" u="none" strike="noStrike" dirty="0">
                          <a:effectLst/>
                        </a:rPr>
                        <a:t>Adj. R-squared:  0.747</a:t>
                      </a:r>
                      <a:endParaRPr lang="en-US" sz="1600" b="1" i="0" u="none" strike="noStrike" dirty="0">
                        <a:solidFill>
                          <a:srgbClr val="000000"/>
                        </a:solidFill>
                        <a:effectLst/>
                        <a:latin typeface="Inherit"/>
                      </a:endParaRPr>
                    </a:p>
                  </a:txBody>
                  <a:tcPr marL="8066" marR="8066" marT="8066" marB="0" anchor="ctr"/>
                </a:tc>
                <a:extLst>
                  <a:ext uri="{0D108BD9-81ED-4DB2-BD59-A6C34878D82A}">
                    <a16:rowId xmlns:a16="http://schemas.microsoft.com/office/drawing/2014/main" val="2889033440"/>
                  </a:ext>
                </a:extLst>
              </a:tr>
              <a:tr h="395997">
                <a:tc>
                  <a:txBody>
                    <a:bodyPr/>
                    <a:lstStyle/>
                    <a:p>
                      <a:pPr algn="l" fontAlgn="ctr"/>
                      <a:r>
                        <a:rPr lang="en-US" sz="1600" u="none" strike="noStrike" dirty="0">
                          <a:effectLst/>
                        </a:rPr>
                        <a:t>Method:</a:t>
                      </a:r>
                      <a:endParaRPr lang="en-US" sz="1600" b="1" i="0" u="none" strike="noStrike" dirty="0">
                        <a:solidFill>
                          <a:srgbClr val="000000"/>
                        </a:solidFill>
                        <a:effectLst/>
                        <a:latin typeface="Inherit"/>
                      </a:endParaRPr>
                    </a:p>
                  </a:txBody>
                  <a:tcPr marL="8066" marR="8066" marT="8066" marB="0" anchor="ctr"/>
                </a:tc>
                <a:tc>
                  <a:txBody>
                    <a:bodyPr/>
                    <a:lstStyle/>
                    <a:p>
                      <a:pPr algn="l" fontAlgn="ctr"/>
                      <a:r>
                        <a:rPr lang="en-US" sz="1600" u="none" strike="noStrike" dirty="0">
                          <a:effectLst/>
                        </a:rPr>
                        <a:t>Least Squares   F-statistic: </a:t>
                      </a:r>
                      <a:r>
                        <a:rPr lang="en-US" sz="1600" b="1" u="none" strike="noStrike" dirty="0">
                          <a:effectLst/>
                        </a:rPr>
                        <a:t>276.7</a:t>
                      </a:r>
                      <a:endParaRPr lang="en-US" sz="1600" b="1" i="0" u="none" strike="noStrike" dirty="0">
                        <a:solidFill>
                          <a:srgbClr val="000000"/>
                        </a:solidFill>
                        <a:effectLst/>
                        <a:latin typeface="Inherit"/>
                      </a:endParaRPr>
                    </a:p>
                  </a:txBody>
                  <a:tcPr marL="8066" marR="8066" marT="8066" marB="0" anchor="ctr"/>
                </a:tc>
                <a:extLst>
                  <a:ext uri="{0D108BD9-81ED-4DB2-BD59-A6C34878D82A}">
                    <a16:rowId xmlns:a16="http://schemas.microsoft.com/office/drawing/2014/main" val="583103967"/>
                  </a:ext>
                </a:extLst>
              </a:tr>
              <a:tr h="395997">
                <a:tc>
                  <a:txBody>
                    <a:bodyPr/>
                    <a:lstStyle/>
                    <a:p>
                      <a:pPr algn="l" fontAlgn="ctr"/>
                      <a:r>
                        <a:rPr lang="en-US" sz="1600" u="none" strike="noStrike" dirty="0">
                          <a:effectLst/>
                        </a:rPr>
                        <a:t>Date: Tue, 06 Aug 2024</a:t>
                      </a:r>
                      <a:endParaRPr lang="en-US" sz="1600" b="1" i="0" u="none" strike="noStrike" dirty="0">
                        <a:solidFill>
                          <a:srgbClr val="000000"/>
                        </a:solidFill>
                        <a:effectLst/>
                        <a:latin typeface="Inherit"/>
                      </a:endParaRPr>
                    </a:p>
                  </a:txBody>
                  <a:tcPr marL="8066" marR="8066" marT="8066" marB="0" anchor="ctr"/>
                </a:tc>
                <a:tc>
                  <a:txBody>
                    <a:bodyPr/>
                    <a:lstStyle/>
                    <a:p>
                      <a:pPr algn="l" fontAlgn="ctr"/>
                      <a:r>
                        <a:rPr lang="en-US" sz="1600" b="1" u="none" strike="noStrike" dirty="0">
                          <a:effectLst/>
                        </a:rPr>
                        <a:t>Prob (F-statistic): 0.00</a:t>
                      </a:r>
                      <a:endParaRPr lang="en-US" sz="1600" b="1" i="0" u="none" strike="noStrike" dirty="0">
                        <a:solidFill>
                          <a:srgbClr val="000000"/>
                        </a:solidFill>
                        <a:effectLst/>
                        <a:latin typeface="Inherit"/>
                      </a:endParaRPr>
                    </a:p>
                  </a:txBody>
                  <a:tcPr marL="8066" marR="8066" marT="8066" marB="0" anchor="ctr"/>
                </a:tc>
                <a:extLst>
                  <a:ext uri="{0D108BD9-81ED-4DB2-BD59-A6C34878D82A}">
                    <a16:rowId xmlns:a16="http://schemas.microsoft.com/office/drawing/2014/main" val="4021255567"/>
                  </a:ext>
                </a:extLst>
              </a:tr>
              <a:tr h="395997">
                <a:tc>
                  <a:txBody>
                    <a:bodyPr/>
                    <a:lstStyle/>
                    <a:p>
                      <a:pPr algn="l" fontAlgn="ctr"/>
                      <a:r>
                        <a:rPr lang="en-US" sz="1600" u="none" strike="noStrike" dirty="0">
                          <a:effectLst/>
                        </a:rPr>
                        <a:t>Time: 07:06:04</a:t>
                      </a:r>
                      <a:endParaRPr lang="en-US" sz="1600" b="1" i="0" u="none" strike="noStrike" dirty="0">
                        <a:solidFill>
                          <a:srgbClr val="000000"/>
                        </a:solidFill>
                        <a:effectLst/>
                        <a:latin typeface="Inherit"/>
                      </a:endParaRPr>
                    </a:p>
                  </a:txBody>
                  <a:tcPr marL="8066" marR="8066" marT="8066" marB="0" anchor="ctr"/>
                </a:tc>
                <a:tc>
                  <a:txBody>
                    <a:bodyPr/>
                    <a:lstStyle/>
                    <a:p>
                      <a:pPr algn="l" fontAlgn="ctr"/>
                      <a:r>
                        <a:rPr lang="en-US" sz="1600" b="1" u="none" strike="noStrike" dirty="0">
                          <a:effectLst/>
                        </a:rPr>
                        <a:t>Log-Likelihood: -1773.9</a:t>
                      </a:r>
                      <a:endParaRPr lang="en-US" sz="1600" b="0" i="0" u="none" strike="noStrike" dirty="0">
                        <a:solidFill>
                          <a:srgbClr val="000000"/>
                        </a:solidFill>
                        <a:effectLst/>
                        <a:latin typeface="Inherit"/>
                      </a:endParaRPr>
                    </a:p>
                  </a:txBody>
                  <a:tcPr marL="8066" marR="8066" marT="8066" marB="0" anchor="ctr"/>
                </a:tc>
                <a:extLst>
                  <a:ext uri="{0D108BD9-81ED-4DB2-BD59-A6C34878D82A}">
                    <a16:rowId xmlns:a16="http://schemas.microsoft.com/office/drawing/2014/main" val="3730504452"/>
                  </a:ext>
                </a:extLst>
              </a:tr>
              <a:tr h="395997">
                <a:tc>
                  <a:txBody>
                    <a:bodyPr/>
                    <a:lstStyle/>
                    <a:p>
                      <a:pPr algn="l" fontAlgn="ctr"/>
                      <a:r>
                        <a:rPr lang="en-US" sz="1600" u="none" strike="noStrike" dirty="0">
                          <a:effectLst/>
                        </a:rPr>
                        <a:t>No. Observations: 5040</a:t>
                      </a:r>
                      <a:endParaRPr lang="en-US" sz="1600" b="1" i="0" u="none" strike="noStrike" dirty="0">
                        <a:solidFill>
                          <a:srgbClr val="000000"/>
                        </a:solidFill>
                        <a:effectLst/>
                        <a:latin typeface="Inherit"/>
                      </a:endParaRPr>
                    </a:p>
                  </a:txBody>
                  <a:tcPr marL="8066" marR="8066" marT="8066" marB="0" anchor="ctr"/>
                </a:tc>
                <a:tc>
                  <a:txBody>
                    <a:bodyPr/>
                    <a:lstStyle/>
                    <a:p>
                      <a:pPr algn="l" fontAlgn="ctr"/>
                      <a:r>
                        <a:rPr lang="en-US" sz="1600" u="none" strike="noStrike" dirty="0">
                          <a:effectLst/>
                        </a:rPr>
                        <a:t>AIC:  </a:t>
                      </a:r>
                      <a:r>
                        <a:rPr lang="en-US" sz="1600" b="1" u="none" strike="noStrike" dirty="0">
                          <a:effectLst/>
                        </a:rPr>
                        <a:t>3658.</a:t>
                      </a:r>
                      <a:endParaRPr lang="en-US" sz="1600" b="1" i="0" u="none" strike="noStrike" dirty="0">
                        <a:solidFill>
                          <a:srgbClr val="000000"/>
                        </a:solidFill>
                        <a:effectLst/>
                        <a:latin typeface="Inherit"/>
                      </a:endParaRPr>
                    </a:p>
                  </a:txBody>
                  <a:tcPr marL="8066" marR="8066" marT="8066" marB="0" anchor="ctr"/>
                </a:tc>
                <a:extLst>
                  <a:ext uri="{0D108BD9-81ED-4DB2-BD59-A6C34878D82A}">
                    <a16:rowId xmlns:a16="http://schemas.microsoft.com/office/drawing/2014/main" val="2950497635"/>
                  </a:ext>
                </a:extLst>
              </a:tr>
              <a:tr h="395997">
                <a:tc>
                  <a:txBody>
                    <a:bodyPr/>
                    <a:lstStyle/>
                    <a:p>
                      <a:pPr algn="l" fontAlgn="ctr"/>
                      <a:r>
                        <a:rPr lang="en-US" sz="1600" u="none" strike="noStrike" dirty="0" err="1">
                          <a:effectLst/>
                        </a:rPr>
                        <a:t>Df</a:t>
                      </a:r>
                      <a:r>
                        <a:rPr lang="en-US" sz="1600" u="none" strike="noStrike" dirty="0">
                          <a:effectLst/>
                        </a:rPr>
                        <a:t> Residuals: 4985</a:t>
                      </a:r>
                      <a:endParaRPr lang="en-US" sz="1600" b="1" i="0" u="none" strike="noStrike" dirty="0">
                        <a:solidFill>
                          <a:srgbClr val="000000"/>
                        </a:solidFill>
                        <a:effectLst/>
                        <a:latin typeface="Inherit"/>
                      </a:endParaRPr>
                    </a:p>
                  </a:txBody>
                  <a:tcPr marL="8066" marR="8066" marT="8066" marB="0" anchor="ctr"/>
                </a:tc>
                <a:tc>
                  <a:txBody>
                    <a:bodyPr/>
                    <a:lstStyle/>
                    <a:p>
                      <a:pPr algn="l" fontAlgn="ctr"/>
                      <a:r>
                        <a:rPr lang="en-US" sz="1600" b="1" u="none" strike="noStrike" dirty="0">
                          <a:effectLst/>
                        </a:rPr>
                        <a:t>BIC:  4017.</a:t>
                      </a:r>
                      <a:endParaRPr lang="en-US" sz="1600" b="1" i="0" u="none" strike="noStrike" dirty="0">
                        <a:solidFill>
                          <a:srgbClr val="000000"/>
                        </a:solidFill>
                        <a:effectLst/>
                        <a:latin typeface="Inherit"/>
                      </a:endParaRPr>
                    </a:p>
                  </a:txBody>
                  <a:tcPr marL="8066" marR="8066" marT="8066" marB="0" anchor="ctr"/>
                </a:tc>
                <a:extLst>
                  <a:ext uri="{0D108BD9-81ED-4DB2-BD59-A6C34878D82A}">
                    <a16:rowId xmlns:a16="http://schemas.microsoft.com/office/drawing/2014/main" val="3293956922"/>
                  </a:ext>
                </a:extLst>
              </a:tr>
              <a:tr h="395997">
                <a:tc>
                  <a:txBody>
                    <a:bodyPr/>
                    <a:lstStyle/>
                    <a:p>
                      <a:pPr algn="l" fontAlgn="ctr"/>
                      <a:r>
                        <a:rPr lang="en-US" sz="1600" u="none" strike="noStrike" dirty="0" err="1">
                          <a:effectLst/>
                        </a:rPr>
                        <a:t>Df</a:t>
                      </a:r>
                      <a:r>
                        <a:rPr lang="en-US" sz="1600" u="none" strike="noStrike" dirty="0">
                          <a:effectLst/>
                        </a:rPr>
                        <a:t> Model:  54                                         </a:t>
                      </a:r>
                      <a:endParaRPr lang="en-US" sz="1600" b="0" i="0" u="none" strike="noStrike" dirty="0">
                        <a:solidFill>
                          <a:srgbClr val="000000"/>
                        </a:solidFill>
                        <a:effectLst/>
                        <a:latin typeface="Inherit"/>
                      </a:endParaRPr>
                    </a:p>
                  </a:txBody>
                  <a:tcPr marL="8066" marR="8066" marT="8066"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u="none" strike="noStrike" dirty="0">
                          <a:effectLst/>
                        </a:rPr>
                        <a:t>Covariance Type:   </a:t>
                      </a:r>
                      <a:r>
                        <a:rPr lang="en-US" sz="1600" u="none" strike="noStrike" dirty="0" err="1">
                          <a:effectLst/>
                        </a:rPr>
                        <a:t>nonrobust</a:t>
                      </a:r>
                      <a:r>
                        <a:rPr lang="en-US" sz="1600" u="none" strike="noStrike" dirty="0">
                          <a:effectLst/>
                        </a:rPr>
                        <a:t>                                         </a:t>
                      </a:r>
                      <a:endParaRPr lang="en-US" sz="1600" b="0" i="0" u="none" strike="noStrike" dirty="0">
                        <a:solidFill>
                          <a:srgbClr val="000000"/>
                        </a:solidFill>
                        <a:effectLst/>
                        <a:latin typeface="Inherit"/>
                      </a:endParaRPr>
                    </a:p>
                  </a:txBody>
                  <a:tcPr marL="8066" marR="8066" marT="8066" marB="0" anchor="ctr"/>
                </a:tc>
                <a:extLst>
                  <a:ext uri="{0D108BD9-81ED-4DB2-BD59-A6C34878D82A}">
                    <a16:rowId xmlns:a16="http://schemas.microsoft.com/office/drawing/2014/main" val="3061816482"/>
                  </a:ext>
                </a:extLst>
              </a:tr>
            </a:tbl>
          </a:graphicData>
        </a:graphic>
      </p:graphicFrame>
    </p:spTree>
    <p:extLst>
      <p:ext uri="{BB962C8B-B14F-4D97-AF65-F5344CB8AC3E}">
        <p14:creationId xmlns:p14="http://schemas.microsoft.com/office/powerpoint/2010/main" val="643777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noFill/>
        </p:spPr>
        <p:txBody>
          <a:bodyPr>
            <a:noAutofit/>
          </a:bodyPr>
          <a:lstStyle/>
          <a:p>
            <a:r>
              <a:rPr lang="en-US"/>
              <a:t>Proceeded to Perform Additional Regression Models</a:t>
            </a:r>
            <a:endParaRPr lang="en-US" dirty="0"/>
          </a:p>
        </p:txBody>
      </p:sp>
      <p:graphicFrame>
        <p:nvGraphicFramePr>
          <p:cNvPr id="9" name="Table 8">
            <a:extLst>
              <a:ext uri="{FF2B5EF4-FFF2-40B4-BE49-F238E27FC236}">
                <a16:creationId xmlns:a16="http://schemas.microsoft.com/office/drawing/2014/main" id="{67F1AA9E-BF57-0B9E-1F11-E1F6CD95FB44}"/>
              </a:ext>
            </a:extLst>
          </p:cNvPr>
          <p:cNvGraphicFramePr>
            <a:graphicFrameLocks noGrp="1"/>
          </p:cNvGraphicFramePr>
          <p:nvPr>
            <p:extLst>
              <p:ext uri="{D42A27DB-BD31-4B8C-83A1-F6EECF244321}">
                <p14:modId xmlns:p14="http://schemas.microsoft.com/office/powerpoint/2010/main" val="4028236967"/>
              </p:ext>
            </p:extLst>
          </p:nvPr>
        </p:nvGraphicFramePr>
        <p:xfrm>
          <a:off x="643129" y="2189988"/>
          <a:ext cx="5452871" cy="2656332"/>
        </p:xfrm>
        <a:graphic>
          <a:graphicData uri="http://schemas.openxmlformats.org/drawingml/2006/table">
            <a:tbl>
              <a:tblPr firstRow="1">
                <a:tableStyleId>{9DCAF9ED-07DC-4A11-8D7F-57B35C25682E}</a:tableStyleId>
              </a:tblPr>
              <a:tblGrid>
                <a:gridCol w="988469">
                  <a:extLst>
                    <a:ext uri="{9D8B030D-6E8A-4147-A177-3AD203B41FA5}">
                      <a16:colId xmlns:a16="http://schemas.microsoft.com/office/drawing/2014/main" val="1719447095"/>
                    </a:ext>
                  </a:extLst>
                </a:gridCol>
                <a:gridCol w="890708">
                  <a:extLst>
                    <a:ext uri="{9D8B030D-6E8A-4147-A177-3AD203B41FA5}">
                      <a16:colId xmlns:a16="http://schemas.microsoft.com/office/drawing/2014/main" val="363755108"/>
                    </a:ext>
                  </a:extLst>
                </a:gridCol>
                <a:gridCol w="662600">
                  <a:extLst>
                    <a:ext uri="{9D8B030D-6E8A-4147-A177-3AD203B41FA5}">
                      <a16:colId xmlns:a16="http://schemas.microsoft.com/office/drawing/2014/main" val="2223409479"/>
                    </a:ext>
                  </a:extLst>
                </a:gridCol>
                <a:gridCol w="1227438">
                  <a:extLst>
                    <a:ext uri="{9D8B030D-6E8A-4147-A177-3AD203B41FA5}">
                      <a16:colId xmlns:a16="http://schemas.microsoft.com/office/drawing/2014/main" val="476649969"/>
                    </a:ext>
                  </a:extLst>
                </a:gridCol>
                <a:gridCol w="760360">
                  <a:extLst>
                    <a:ext uri="{9D8B030D-6E8A-4147-A177-3AD203B41FA5}">
                      <a16:colId xmlns:a16="http://schemas.microsoft.com/office/drawing/2014/main" val="896820900"/>
                    </a:ext>
                  </a:extLst>
                </a:gridCol>
                <a:gridCol w="923296">
                  <a:extLst>
                    <a:ext uri="{9D8B030D-6E8A-4147-A177-3AD203B41FA5}">
                      <a16:colId xmlns:a16="http://schemas.microsoft.com/office/drawing/2014/main" val="1909549280"/>
                    </a:ext>
                  </a:extLst>
                </a:gridCol>
              </a:tblGrid>
              <a:tr h="970755">
                <a:tc>
                  <a:txBody>
                    <a:bodyPr/>
                    <a:lstStyle/>
                    <a:p>
                      <a:pPr algn="ctr" fontAlgn="ctr"/>
                      <a:r>
                        <a:rPr lang="en-US" sz="1400" b="1" u="none" strike="noStrike" dirty="0">
                          <a:effectLst/>
                        </a:rPr>
                        <a:t>Metric</a:t>
                      </a:r>
                      <a:endParaRPr lang="en-US" sz="1400" b="1" i="0" u="none" strike="noStrike" dirty="0">
                        <a:solidFill>
                          <a:srgbClr val="000000"/>
                        </a:solidFill>
                        <a:effectLst/>
                        <a:latin typeface="Segoe UI" panose="020B0502040204020203" pitchFamily="34" charset="0"/>
                      </a:endParaRPr>
                    </a:p>
                  </a:txBody>
                  <a:tcPr marL="6350" marR="6350" marT="6350" marB="0" anchor="ctr">
                    <a:lnB w="12700" cap="flat" cmpd="sng" algn="ctr">
                      <a:solidFill>
                        <a:schemeClr val="tx1"/>
                      </a:solidFill>
                      <a:prstDash val="solid"/>
                      <a:round/>
                      <a:headEnd type="none" w="med" len="med"/>
                      <a:tailEnd type="none" w="med" len="med"/>
                    </a:lnB>
                  </a:tcPr>
                </a:tc>
                <a:tc>
                  <a:txBody>
                    <a:bodyPr/>
                    <a:lstStyle/>
                    <a:p>
                      <a:pPr algn="ctr" fontAlgn="ctr"/>
                      <a:r>
                        <a:rPr lang="en-US" sz="1400" b="1" u="none" strike="noStrike" dirty="0">
                          <a:effectLst/>
                        </a:rPr>
                        <a:t>Linear Regression (standard)</a:t>
                      </a:r>
                      <a:endParaRPr lang="en-US" sz="1400" b="1" i="0" u="none" strike="noStrike" dirty="0">
                        <a:solidFill>
                          <a:srgbClr val="000000"/>
                        </a:solidFill>
                        <a:effectLst/>
                        <a:latin typeface="Segoe UI" panose="020B0502040204020203" pitchFamily="34" charset="0"/>
                      </a:endParaRPr>
                    </a:p>
                  </a:txBody>
                  <a:tcPr marL="6350" marR="6350" marT="6350" marB="0" anchor="ctr">
                    <a:lnB w="12700" cap="flat" cmpd="sng" algn="ctr">
                      <a:solidFill>
                        <a:schemeClr val="tx1"/>
                      </a:solidFill>
                      <a:prstDash val="solid"/>
                      <a:round/>
                      <a:headEnd type="none" w="med" len="med"/>
                      <a:tailEnd type="none" w="med" len="med"/>
                    </a:lnB>
                  </a:tcPr>
                </a:tc>
                <a:tc>
                  <a:txBody>
                    <a:bodyPr/>
                    <a:lstStyle/>
                    <a:p>
                      <a:pPr algn="ctr" fontAlgn="ctr"/>
                      <a:r>
                        <a:rPr lang="en-US" sz="1400" b="1" u="none" strike="noStrike" dirty="0">
                          <a:effectLst/>
                        </a:rPr>
                        <a:t>OLS</a:t>
                      </a:r>
                      <a:endParaRPr lang="en-US" sz="1400" b="1" i="0" u="none" strike="noStrike" dirty="0">
                        <a:solidFill>
                          <a:srgbClr val="000000"/>
                        </a:solidFill>
                        <a:effectLst/>
                        <a:latin typeface="Segoe UI" panose="020B0502040204020203" pitchFamily="34" charset="0"/>
                      </a:endParaRPr>
                    </a:p>
                  </a:txBody>
                  <a:tcPr marL="6350" marR="6350" marT="6350" marB="0" anchor="ctr">
                    <a:lnB w="12700" cap="flat" cmpd="sng" algn="ctr">
                      <a:solidFill>
                        <a:schemeClr val="tx1"/>
                      </a:solidFill>
                      <a:prstDash val="solid"/>
                      <a:round/>
                      <a:headEnd type="none" w="med" len="med"/>
                      <a:tailEnd type="none" w="med" len="med"/>
                    </a:lnB>
                  </a:tcPr>
                </a:tc>
                <a:tc>
                  <a:txBody>
                    <a:bodyPr/>
                    <a:lstStyle/>
                    <a:p>
                      <a:pPr algn="ctr" fontAlgn="ctr"/>
                      <a:r>
                        <a:rPr lang="en-US" sz="1400" b="1" u="none" strike="noStrike" dirty="0">
                          <a:effectLst/>
                        </a:rPr>
                        <a:t>Ridge</a:t>
                      </a:r>
                      <a:endParaRPr lang="en-US" sz="1400" b="1" i="0" u="none" strike="noStrike" dirty="0">
                        <a:solidFill>
                          <a:srgbClr val="000000"/>
                        </a:solidFill>
                        <a:effectLst/>
                        <a:latin typeface="Segoe UI" panose="020B0502040204020203" pitchFamily="34" charset="0"/>
                      </a:endParaRPr>
                    </a:p>
                  </a:txBody>
                  <a:tcPr marL="6350" marR="6350" marT="6350" marB="0" anchor="ctr">
                    <a:lnB w="12700" cap="flat" cmpd="sng" algn="ctr">
                      <a:solidFill>
                        <a:schemeClr val="tx1"/>
                      </a:solidFill>
                      <a:prstDash val="solid"/>
                      <a:round/>
                      <a:headEnd type="none" w="med" len="med"/>
                      <a:tailEnd type="none" w="med" len="med"/>
                    </a:lnB>
                  </a:tcPr>
                </a:tc>
                <a:tc>
                  <a:txBody>
                    <a:bodyPr/>
                    <a:lstStyle/>
                    <a:p>
                      <a:pPr algn="ctr" fontAlgn="ctr"/>
                      <a:r>
                        <a:rPr lang="en-US" sz="1400" b="1" u="none" strike="noStrike" dirty="0">
                          <a:effectLst/>
                        </a:rPr>
                        <a:t>Decision Tree</a:t>
                      </a:r>
                      <a:endParaRPr lang="en-US" sz="1400" b="1" i="0" u="none" strike="noStrike" dirty="0">
                        <a:solidFill>
                          <a:srgbClr val="000000"/>
                        </a:solidFill>
                        <a:effectLst/>
                        <a:latin typeface="Segoe UI" panose="020B0502040204020203" pitchFamily="34" charset="0"/>
                      </a:endParaRPr>
                    </a:p>
                  </a:txBody>
                  <a:tcPr marL="6350" marR="6350" marT="6350" marB="0" anchor="ctr">
                    <a:lnB w="12700" cap="flat" cmpd="sng" algn="ctr">
                      <a:solidFill>
                        <a:schemeClr val="tx1"/>
                      </a:solidFill>
                      <a:prstDash val="solid"/>
                      <a:round/>
                      <a:headEnd type="none" w="med" len="med"/>
                      <a:tailEnd type="none" w="med" len="med"/>
                    </a:lnB>
                  </a:tcPr>
                </a:tc>
                <a:tc>
                  <a:txBody>
                    <a:bodyPr/>
                    <a:lstStyle/>
                    <a:p>
                      <a:pPr algn="ctr" fontAlgn="ctr"/>
                      <a:r>
                        <a:rPr lang="en-US" sz="1400" b="1" u="none" strike="noStrike" dirty="0">
                          <a:effectLst/>
                        </a:rPr>
                        <a:t>Random Forest</a:t>
                      </a:r>
                      <a:endParaRPr lang="en-US" sz="1400" b="1" i="0" u="none" strike="noStrike" dirty="0">
                        <a:solidFill>
                          <a:srgbClr val="000000"/>
                        </a:solidFill>
                        <a:effectLst/>
                        <a:latin typeface="Segoe UI" panose="020B0502040204020203" pitchFamily="34" charset="0"/>
                      </a:endParaRPr>
                    </a:p>
                  </a:txBody>
                  <a:tcPr marL="6350" marR="6350" marT="635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9475590"/>
                  </a:ext>
                </a:extLst>
              </a:tr>
              <a:tr h="617128">
                <a:tc>
                  <a:txBody>
                    <a:bodyPr/>
                    <a:lstStyle/>
                    <a:p>
                      <a:pPr algn="ctr" fontAlgn="ctr"/>
                      <a:r>
                        <a:rPr lang="en-US" sz="1400" b="1" u="none" strike="noStrike" dirty="0">
                          <a:solidFill>
                            <a:schemeClr val="bg1"/>
                          </a:solidFill>
                          <a:effectLst/>
                        </a:rPr>
                        <a:t>R-squared Score</a:t>
                      </a:r>
                      <a:endParaRPr lang="en-US" sz="1400" b="1" i="0" u="none" strike="noStrike" dirty="0">
                        <a:solidFill>
                          <a:schemeClr val="bg1"/>
                        </a:solidFill>
                        <a:effectLst/>
                        <a:latin typeface="Segoe UI" panose="020B0502040204020203" pitchFamily="34" charset="0"/>
                      </a:endParaRPr>
                    </a:p>
                  </a:txBody>
                  <a:tcPr marL="6350" marR="6350" marT="6350" marB="0" anchor="ctr">
                    <a:lnT w="12700" cap="flat" cmpd="sng" algn="ctr">
                      <a:solidFill>
                        <a:schemeClr val="tx1"/>
                      </a:solidFill>
                      <a:prstDash val="solid"/>
                      <a:round/>
                      <a:headEnd type="none" w="med" len="med"/>
                      <a:tailEnd type="none" w="med" len="med"/>
                    </a:lnT>
                    <a:solidFill>
                      <a:srgbClr val="BA9CA0"/>
                    </a:solidFill>
                  </a:tcPr>
                </a:tc>
                <a:tc>
                  <a:txBody>
                    <a:bodyPr/>
                    <a:lstStyle/>
                    <a:p>
                      <a:pPr algn="ctr" fontAlgn="ctr"/>
                      <a:r>
                        <a:rPr lang="en-US" sz="1400" u="none" strike="noStrike" dirty="0">
                          <a:effectLst/>
                          <a:highlight>
                            <a:srgbClr val="FFFFFF"/>
                          </a:highlight>
                        </a:rPr>
                        <a:t>0.684112</a:t>
                      </a:r>
                      <a:endParaRPr lang="en-US" sz="1400" b="0" i="0" u="none" strike="noStrike" dirty="0">
                        <a:solidFill>
                          <a:srgbClr val="000000"/>
                        </a:solidFill>
                        <a:effectLst/>
                        <a:highlight>
                          <a:srgbClr val="FFFFFF"/>
                        </a:highlight>
                        <a:latin typeface="Segoe UI" panose="020B0502040204020203" pitchFamily="34" charset="0"/>
                      </a:endParaRPr>
                    </a:p>
                  </a:txBody>
                  <a:tcPr marL="6350" marR="6350" marT="6350" marB="0" anchor="ctr">
                    <a:lnT w="12700" cap="flat" cmpd="sng" algn="ctr">
                      <a:solidFill>
                        <a:schemeClr val="tx1"/>
                      </a:solidFill>
                      <a:prstDash val="solid"/>
                      <a:round/>
                      <a:headEnd type="none" w="med" len="med"/>
                      <a:tailEnd type="none" w="med" len="med"/>
                    </a:lnT>
                  </a:tcPr>
                </a:tc>
                <a:tc>
                  <a:txBody>
                    <a:bodyPr/>
                    <a:lstStyle/>
                    <a:p>
                      <a:pPr algn="ctr" fontAlgn="ctr"/>
                      <a:r>
                        <a:rPr lang="en-US" sz="1400" u="none" strike="noStrike" dirty="0">
                          <a:effectLst/>
                          <a:highlight>
                            <a:srgbClr val="FFFFFF"/>
                          </a:highlight>
                        </a:rPr>
                        <a:t>0.748000</a:t>
                      </a:r>
                      <a:endParaRPr lang="en-US" sz="1400" b="0" i="0" u="none" strike="noStrike" dirty="0">
                        <a:solidFill>
                          <a:srgbClr val="000000"/>
                        </a:solidFill>
                        <a:effectLst/>
                        <a:highlight>
                          <a:srgbClr val="FFFFFF"/>
                        </a:highlight>
                        <a:latin typeface="Segoe UI" panose="020B0502040204020203" pitchFamily="34" charset="0"/>
                      </a:endParaRPr>
                    </a:p>
                  </a:txBody>
                  <a:tcPr marL="6350" marR="6350" marT="6350" marB="0" anchor="ctr">
                    <a:lnT w="12700" cap="flat" cmpd="sng" algn="ctr">
                      <a:solidFill>
                        <a:schemeClr val="tx1"/>
                      </a:solidFill>
                      <a:prstDash val="solid"/>
                      <a:round/>
                      <a:headEnd type="none" w="med" len="med"/>
                      <a:tailEnd type="none" w="med" len="med"/>
                    </a:lnT>
                  </a:tcPr>
                </a:tc>
                <a:tc>
                  <a:txBody>
                    <a:bodyPr/>
                    <a:lstStyle/>
                    <a:p>
                      <a:pPr algn="ctr" fontAlgn="ctr"/>
                      <a:r>
                        <a:rPr lang="en-US" sz="1400" u="none" strike="noStrike" dirty="0">
                          <a:effectLst/>
                          <a:highlight>
                            <a:srgbClr val="FFFFFF"/>
                          </a:highlight>
                        </a:rPr>
                        <a:t>0.701062</a:t>
                      </a:r>
                      <a:endParaRPr lang="en-US" sz="1400" b="0" i="0" u="none" strike="noStrike" dirty="0">
                        <a:solidFill>
                          <a:srgbClr val="000000"/>
                        </a:solidFill>
                        <a:effectLst/>
                        <a:highlight>
                          <a:srgbClr val="FFFFFF"/>
                        </a:highlight>
                        <a:latin typeface="Segoe UI" panose="020B0502040204020203" pitchFamily="34" charset="0"/>
                      </a:endParaRPr>
                    </a:p>
                  </a:txBody>
                  <a:tcPr marL="6350" marR="6350" marT="6350" marB="0" anchor="ctr">
                    <a:lnT w="12700" cap="flat" cmpd="sng" algn="ctr">
                      <a:solidFill>
                        <a:schemeClr val="tx1"/>
                      </a:solidFill>
                      <a:prstDash val="solid"/>
                      <a:round/>
                      <a:headEnd type="none" w="med" len="med"/>
                      <a:tailEnd type="none" w="med" len="med"/>
                    </a:lnT>
                  </a:tcPr>
                </a:tc>
                <a:tc>
                  <a:txBody>
                    <a:bodyPr/>
                    <a:lstStyle/>
                    <a:p>
                      <a:pPr algn="ctr" fontAlgn="ctr"/>
                      <a:r>
                        <a:rPr lang="en-US" sz="1400" u="none" strike="noStrike" dirty="0">
                          <a:effectLst/>
                          <a:highlight>
                            <a:srgbClr val="FFFFFF"/>
                          </a:highlight>
                        </a:rPr>
                        <a:t>0.550653</a:t>
                      </a:r>
                      <a:endParaRPr lang="en-US" sz="1400" b="0" i="0" u="none" strike="noStrike" dirty="0">
                        <a:solidFill>
                          <a:srgbClr val="000000"/>
                        </a:solidFill>
                        <a:effectLst/>
                        <a:highlight>
                          <a:srgbClr val="FFFFFF"/>
                        </a:highlight>
                        <a:latin typeface="Segoe UI" panose="020B0502040204020203" pitchFamily="34" charset="0"/>
                      </a:endParaRPr>
                    </a:p>
                  </a:txBody>
                  <a:tcPr marL="6350" marR="6350" marT="6350" marB="0" anchor="ctr">
                    <a:lnT w="12700" cap="flat" cmpd="sng" algn="ctr">
                      <a:solidFill>
                        <a:schemeClr val="tx1"/>
                      </a:solidFill>
                      <a:prstDash val="solid"/>
                      <a:round/>
                      <a:headEnd type="none" w="med" len="med"/>
                      <a:tailEnd type="none" w="med" len="med"/>
                    </a:lnT>
                  </a:tcPr>
                </a:tc>
                <a:tc>
                  <a:txBody>
                    <a:bodyPr/>
                    <a:lstStyle/>
                    <a:p>
                      <a:pPr algn="ctr" fontAlgn="ctr"/>
                      <a:r>
                        <a:rPr lang="en-US" sz="1400" u="none" strike="noStrike">
                          <a:effectLst/>
                          <a:highlight>
                            <a:srgbClr val="FFFFFF"/>
                          </a:highlight>
                        </a:rPr>
                        <a:t>0.698109</a:t>
                      </a:r>
                      <a:endParaRPr lang="en-US" sz="1400" b="0" i="0" u="none" strike="noStrike">
                        <a:solidFill>
                          <a:srgbClr val="000000"/>
                        </a:solidFill>
                        <a:effectLst/>
                        <a:highlight>
                          <a:srgbClr val="FFFFFF"/>
                        </a:highlight>
                        <a:latin typeface="Segoe UI" panose="020B0502040204020203" pitchFamily="34" charset="0"/>
                      </a:endParaRPr>
                    </a:p>
                  </a:txBody>
                  <a:tcPr marL="6350" marR="6350" marT="635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516472039"/>
                  </a:ext>
                </a:extLst>
              </a:tr>
              <a:tr h="1068449">
                <a:tc>
                  <a:txBody>
                    <a:bodyPr/>
                    <a:lstStyle/>
                    <a:p>
                      <a:pPr algn="ctr" fontAlgn="ctr"/>
                      <a:r>
                        <a:rPr lang="en-US" sz="1400" b="1" u="none" strike="noStrike" dirty="0">
                          <a:solidFill>
                            <a:schemeClr val="bg1"/>
                          </a:solidFill>
                          <a:effectLst/>
                        </a:rPr>
                        <a:t>Root Mean Squared Error</a:t>
                      </a:r>
                      <a:endParaRPr lang="en-US" sz="1400" b="1" i="0" u="none" strike="noStrike" dirty="0">
                        <a:solidFill>
                          <a:schemeClr val="bg1"/>
                        </a:solidFill>
                        <a:effectLst/>
                        <a:latin typeface="Segoe UI" panose="020B0502040204020203" pitchFamily="34" charset="0"/>
                      </a:endParaRPr>
                    </a:p>
                  </a:txBody>
                  <a:tcPr marL="6350" marR="6350" marT="6350" marB="0" anchor="ctr">
                    <a:solidFill>
                      <a:srgbClr val="BA9CA0"/>
                    </a:solidFill>
                  </a:tcPr>
                </a:tc>
                <a:tc>
                  <a:txBody>
                    <a:bodyPr/>
                    <a:lstStyle/>
                    <a:p>
                      <a:pPr algn="ctr" fontAlgn="ctr"/>
                      <a:r>
                        <a:rPr lang="en-US" sz="1400" u="none" strike="noStrike">
                          <a:effectLst/>
                          <a:highlight>
                            <a:srgbClr val="FFFFFF"/>
                          </a:highlight>
                        </a:rPr>
                        <a:t>5.992148</a:t>
                      </a:r>
                      <a:endParaRPr lang="en-US" sz="1400" b="0" i="0" u="none" strike="noStrike">
                        <a:solidFill>
                          <a:srgbClr val="000000"/>
                        </a:solidFill>
                        <a:effectLst/>
                        <a:highlight>
                          <a:srgbClr val="FFFFFF"/>
                        </a:highlight>
                        <a:latin typeface="Segoe UI" panose="020B0502040204020203" pitchFamily="34" charset="0"/>
                      </a:endParaRPr>
                    </a:p>
                  </a:txBody>
                  <a:tcPr marL="6350" marR="6350" marT="6350" marB="0" anchor="ctr"/>
                </a:tc>
                <a:tc>
                  <a:txBody>
                    <a:bodyPr/>
                    <a:lstStyle/>
                    <a:p>
                      <a:pPr algn="ctr" fontAlgn="ctr"/>
                      <a:r>
                        <a:rPr lang="en-US" sz="1400" u="none" strike="noStrike">
                          <a:effectLst/>
                          <a:highlight>
                            <a:srgbClr val="FFFFFF"/>
                          </a:highlight>
                        </a:rPr>
                        <a:t>0.377072</a:t>
                      </a:r>
                      <a:endParaRPr lang="en-US" sz="1400" b="0" i="0" u="none" strike="noStrike">
                        <a:solidFill>
                          <a:srgbClr val="000000"/>
                        </a:solidFill>
                        <a:effectLst/>
                        <a:highlight>
                          <a:srgbClr val="FFFFFF"/>
                        </a:highlight>
                        <a:latin typeface="Segoe UI" panose="020B0502040204020203" pitchFamily="34" charset="0"/>
                      </a:endParaRPr>
                    </a:p>
                  </a:txBody>
                  <a:tcPr marL="6350" marR="6350" marT="6350" marB="0" anchor="ctr"/>
                </a:tc>
                <a:tc>
                  <a:txBody>
                    <a:bodyPr/>
                    <a:lstStyle/>
                    <a:p>
                      <a:pPr algn="ctr" fontAlgn="ctr"/>
                      <a:r>
                        <a:rPr lang="en-US" sz="1400" u="none" strike="noStrike" dirty="0">
                          <a:effectLst/>
                          <a:highlight>
                            <a:srgbClr val="FFFFFF"/>
                          </a:highlight>
                        </a:rPr>
                        <a:t>5.829170</a:t>
                      </a:r>
                      <a:endParaRPr lang="en-US" sz="1400" b="0" i="0" u="none" strike="noStrike" dirty="0">
                        <a:solidFill>
                          <a:srgbClr val="000000"/>
                        </a:solidFill>
                        <a:effectLst/>
                        <a:highlight>
                          <a:srgbClr val="FFFFFF"/>
                        </a:highlight>
                        <a:latin typeface="Segoe UI" panose="020B0502040204020203" pitchFamily="34" charset="0"/>
                      </a:endParaRPr>
                    </a:p>
                  </a:txBody>
                  <a:tcPr marL="6350" marR="6350" marT="6350" marB="0" anchor="ctr"/>
                </a:tc>
                <a:tc>
                  <a:txBody>
                    <a:bodyPr/>
                    <a:lstStyle/>
                    <a:p>
                      <a:pPr algn="ctr" fontAlgn="ctr"/>
                      <a:r>
                        <a:rPr lang="en-US" sz="1400" u="none" strike="noStrike" dirty="0">
                          <a:effectLst/>
                          <a:highlight>
                            <a:srgbClr val="FFFFFF"/>
                          </a:highlight>
                        </a:rPr>
                        <a:t>7.146717</a:t>
                      </a:r>
                      <a:endParaRPr lang="en-US" sz="1400" b="0" i="0" u="none" strike="noStrike" dirty="0">
                        <a:solidFill>
                          <a:srgbClr val="000000"/>
                        </a:solidFill>
                        <a:effectLst/>
                        <a:highlight>
                          <a:srgbClr val="FFFFFF"/>
                        </a:highlight>
                        <a:latin typeface="Segoe UI" panose="020B0502040204020203" pitchFamily="34" charset="0"/>
                      </a:endParaRPr>
                    </a:p>
                  </a:txBody>
                  <a:tcPr marL="6350" marR="6350" marT="6350" marB="0" anchor="ctr"/>
                </a:tc>
                <a:tc>
                  <a:txBody>
                    <a:bodyPr/>
                    <a:lstStyle/>
                    <a:p>
                      <a:pPr algn="ctr" fontAlgn="ctr"/>
                      <a:r>
                        <a:rPr lang="en-US" sz="1400" u="none" strike="noStrike" dirty="0">
                          <a:effectLst/>
                          <a:highlight>
                            <a:srgbClr val="FFFFFF"/>
                          </a:highlight>
                        </a:rPr>
                        <a:t>5.857886</a:t>
                      </a:r>
                      <a:endParaRPr lang="en-US" sz="1400" b="0" i="0" u="none" strike="noStrike" dirty="0">
                        <a:solidFill>
                          <a:srgbClr val="000000"/>
                        </a:solidFill>
                        <a:effectLst/>
                        <a:highlight>
                          <a:srgbClr val="FFFFFF"/>
                        </a:highlight>
                        <a:latin typeface="Segoe UI" panose="020B0502040204020203" pitchFamily="34" charset="0"/>
                      </a:endParaRPr>
                    </a:p>
                  </a:txBody>
                  <a:tcPr marL="6350" marR="6350" marT="6350" marB="0" anchor="ctr"/>
                </a:tc>
                <a:extLst>
                  <a:ext uri="{0D108BD9-81ED-4DB2-BD59-A6C34878D82A}">
                    <a16:rowId xmlns:a16="http://schemas.microsoft.com/office/drawing/2014/main" val="706757041"/>
                  </a:ext>
                </a:extLst>
              </a:tr>
            </a:tbl>
          </a:graphicData>
        </a:graphic>
      </p:graphicFrame>
      <p:sp>
        <p:nvSpPr>
          <p:cNvPr id="11" name="TextBox 10">
            <a:extLst>
              <a:ext uri="{FF2B5EF4-FFF2-40B4-BE49-F238E27FC236}">
                <a16:creationId xmlns:a16="http://schemas.microsoft.com/office/drawing/2014/main" id="{BC2B1C4F-9F64-227C-1281-D14DC18D943B}"/>
              </a:ext>
            </a:extLst>
          </p:cNvPr>
          <p:cNvSpPr txBox="1"/>
          <p:nvPr/>
        </p:nvSpPr>
        <p:spPr>
          <a:xfrm>
            <a:off x="6519671" y="1690688"/>
            <a:ext cx="5377153" cy="4616648"/>
          </a:xfrm>
          <a:prstGeom prst="rect">
            <a:avLst/>
          </a:prstGeom>
          <a:solidFill>
            <a:schemeClr val="bg1"/>
          </a:solidFill>
        </p:spPr>
        <p:txBody>
          <a:bodyPr wrap="square">
            <a:spAutoFit/>
          </a:bodyPr>
          <a:lstStyle/>
          <a:p>
            <a:pPr algn="l"/>
            <a:r>
              <a:rPr lang="en-US" sz="1400" b="0" i="0" dirty="0">
                <a:effectLst/>
                <a:highlight>
                  <a:srgbClr val="FFFFFF"/>
                </a:highlight>
                <a:latin typeface="system-ui"/>
              </a:rPr>
              <a:t>Based on the table comparing the performance of the five models, the </a:t>
            </a:r>
            <a:r>
              <a:rPr lang="en-US" sz="1400" b="1" i="0" dirty="0">
                <a:effectLst/>
                <a:highlight>
                  <a:srgbClr val="FFFFFF"/>
                </a:highlight>
                <a:latin typeface="system-ui"/>
              </a:rPr>
              <a:t>OLS (Ordinary Least Squares) model appears to be performing relatively better than the other models.</a:t>
            </a:r>
            <a:r>
              <a:rPr lang="en-US" sz="1400" b="0" i="0" dirty="0">
                <a:effectLst/>
                <a:highlight>
                  <a:srgbClr val="FFFFFF"/>
                </a:highlight>
                <a:latin typeface="system-ui"/>
              </a:rPr>
              <a:t> It has the highest R-squared score of 0.748 and the lowest Root Mean Squared Error (RMSE) of 0.37707235524876515.</a:t>
            </a:r>
          </a:p>
          <a:p>
            <a:pPr algn="l"/>
            <a:endParaRPr lang="en-US" sz="1400" b="0" i="0" dirty="0">
              <a:effectLst/>
              <a:highlight>
                <a:srgbClr val="FFFFFF"/>
              </a:highlight>
              <a:latin typeface="system-ui"/>
            </a:endParaRPr>
          </a:p>
          <a:p>
            <a:pPr algn="l"/>
            <a:r>
              <a:rPr lang="en-US" sz="1400" b="0" i="0" dirty="0">
                <a:effectLst/>
                <a:highlight>
                  <a:srgbClr val="FFFFFF"/>
                </a:highlight>
                <a:latin typeface="system-ui"/>
              </a:rPr>
              <a:t>The </a:t>
            </a:r>
            <a:r>
              <a:rPr lang="en-US" sz="1400" b="1" i="0" dirty="0">
                <a:effectLst/>
                <a:highlight>
                  <a:srgbClr val="FFFFFF"/>
                </a:highlight>
                <a:latin typeface="system-ui"/>
              </a:rPr>
              <a:t>high R-squared score indicates that the OLS model explains a significant portion </a:t>
            </a:r>
            <a:r>
              <a:rPr lang="en-US" sz="1400" b="0" i="0" dirty="0">
                <a:effectLst/>
                <a:highlight>
                  <a:srgbClr val="FFFFFF"/>
                </a:highlight>
                <a:latin typeface="system-ui"/>
              </a:rPr>
              <a:t>of the variance in the target variable (used car prices), while the low RMSE suggests that the model's predictions have a relatively small average error compared to the actual values.</a:t>
            </a:r>
          </a:p>
          <a:p>
            <a:pPr algn="l"/>
            <a:endParaRPr lang="en-US" sz="1400" b="0" i="0" dirty="0">
              <a:effectLst/>
              <a:highlight>
                <a:srgbClr val="FFFFFF"/>
              </a:highlight>
              <a:latin typeface="system-ui"/>
            </a:endParaRPr>
          </a:p>
          <a:p>
            <a:pPr algn="l"/>
            <a:r>
              <a:rPr lang="en-US" sz="1400" b="0" i="0" dirty="0">
                <a:effectLst/>
                <a:highlight>
                  <a:srgbClr val="FFFFFF"/>
                </a:highlight>
                <a:latin typeface="system-ui"/>
              </a:rPr>
              <a:t>While the Random Forest model comes close in performance to the Ridge Regression model, neither surpasses the OLS model's performance in terms of both R-squared and RMSE.</a:t>
            </a:r>
          </a:p>
          <a:p>
            <a:pPr algn="l"/>
            <a:endParaRPr lang="en-US" sz="1400" b="0" i="0" dirty="0">
              <a:effectLst/>
              <a:highlight>
                <a:srgbClr val="FFFFFF"/>
              </a:highlight>
              <a:latin typeface="system-ui"/>
            </a:endParaRPr>
          </a:p>
          <a:p>
            <a:pPr algn="l"/>
            <a:r>
              <a:rPr lang="en-US" sz="1400" b="0" i="0" dirty="0">
                <a:effectLst/>
                <a:highlight>
                  <a:srgbClr val="FFFFFF"/>
                </a:highlight>
                <a:latin typeface="system-ui"/>
              </a:rPr>
              <a:t>However, </a:t>
            </a:r>
            <a:r>
              <a:rPr lang="en-US" sz="1400" b="1" i="0" dirty="0">
                <a:effectLst/>
                <a:highlight>
                  <a:srgbClr val="FFFFFF"/>
                </a:highlight>
                <a:latin typeface="system-ui"/>
              </a:rPr>
              <a:t>there is still scope for further improvement </a:t>
            </a:r>
            <a:r>
              <a:rPr lang="en-US" sz="1400" b="0" i="0" dirty="0">
                <a:effectLst/>
                <a:highlight>
                  <a:srgbClr val="FFFFFF"/>
                </a:highlight>
                <a:latin typeface="system-ui"/>
              </a:rPr>
              <a:t>in the model's performance. Even though the OLS model has the best performance among the five models, its R-squared score of 0.748 indicates that there is still some unexplained variance in the target variable that could potentially be captured by exploring additional features or using more advanced modeling techniques.</a:t>
            </a:r>
          </a:p>
        </p:txBody>
      </p:sp>
      <p:sp>
        <p:nvSpPr>
          <p:cNvPr id="12" name="TextBox 11">
            <a:extLst>
              <a:ext uri="{FF2B5EF4-FFF2-40B4-BE49-F238E27FC236}">
                <a16:creationId xmlns:a16="http://schemas.microsoft.com/office/drawing/2014/main" id="{2C27ED7C-39E2-B635-C027-D3535A3D5E93}"/>
              </a:ext>
            </a:extLst>
          </p:cNvPr>
          <p:cNvSpPr txBox="1"/>
          <p:nvPr/>
        </p:nvSpPr>
        <p:spPr>
          <a:xfrm>
            <a:off x="643129" y="5109560"/>
            <a:ext cx="5452871" cy="646331"/>
          </a:xfrm>
          <a:prstGeom prst="rect">
            <a:avLst/>
          </a:prstGeom>
          <a:solidFill>
            <a:schemeClr val="bg1"/>
          </a:solidFill>
        </p:spPr>
        <p:txBody>
          <a:bodyPr wrap="square" rtlCol="0">
            <a:spAutoFit/>
          </a:bodyPr>
          <a:lstStyle/>
          <a:p>
            <a:r>
              <a:rPr lang="en-US" dirty="0"/>
              <a:t>In total, five (5) different modeling techniques were tested to find the most accurate approach for our customers…</a:t>
            </a:r>
          </a:p>
        </p:txBody>
      </p:sp>
    </p:spTree>
    <p:extLst>
      <p:ext uri="{BB962C8B-B14F-4D97-AF65-F5344CB8AC3E}">
        <p14:creationId xmlns:p14="http://schemas.microsoft.com/office/powerpoint/2010/main" val="4259977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C59F6-9B22-C211-4B4C-A2FD4B914C46}"/>
              </a:ext>
            </a:extLst>
          </p:cNvPr>
          <p:cNvSpPr>
            <a:spLocks noGrp="1"/>
          </p:cNvSpPr>
          <p:nvPr>
            <p:ph type="title"/>
          </p:nvPr>
        </p:nvSpPr>
        <p:spPr>
          <a:xfrm>
            <a:off x="1143000" y="398650"/>
            <a:ext cx="9906000" cy="698633"/>
          </a:xfrm>
          <a:noFill/>
        </p:spPr>
        <p:txBody>
          <a:bodyPr/>
          <a:lstStyle/>
          <a:p>
            <a:r>
              <a:rPr lang="en-US" dirty="0"/>
              <a:t>Key Features</a:t>
            </a:r>
          </a:p>
        </p:txBody>
      </p:sp>
      <p:sp>
        <p:nvSpPr>
          <p:cNvPr id="6" name="TextBox 5">
            <a:extLst>
              <a:ext uri="{FF2B5EF4-FFF2-40B4-BE49-F238E27FC236}">
                <a16:creationId xmlns:a16="http://schemas.microsoft.com/office/drawing/2014/main" id="{771749DB-F837-9EA4-6EFD-B6E8957B1F91}"/>
              </a:ext>
            </a:extLst>
          </p:cNvPr>
          <p:cNvSpPr txBox="1"/>
          <p:nvPr/>
        </p:nvSpPr>
        <p:spPr>
          <a:xfrm>
            <a:off x="1223369" y="1232166"/>
            <a:ext cx="10307695" cy="4678204"/>
          </a:xfrm>
          <a:prstGeom prst="rect">
            <a:avLst/>
          </a:prstGeom>
          <a:noFill/>
        </p:spPr>
        <p:txBody>
          <a:bodyPr wrap="square">
            <a:spAutoFit/>
          </a:bodyPr>
          <a:lstStyle/>
          <a:p>
            <a:r>
              <a:rPr lang="en-US" sz="1600" b="1" u="sng" dirty="0"/>
              <a:t>Other Notes: Using the table of model coefficients and p-values that were derived using the best-performing OLS model, we can derive several meaningful insights about car pricing….</a:t>
            </a:r>
          </a:p>
          <a:p>
            <a:endParaRPr lang="en-US" sz="1400" dirty="0"/>
          </a:p>
          <a:p>
            <a:r>
              <a:rPr lang="en-US" sz="1400" b="1" dirty="0"/>
              <a:t>Positive Influences on Price:</a:t>
            </a:r>
          </a:p>
          <a:p>
            <a:pPr marL="171450" indent="-171450">
              <a:buFont typeface="Arial" panose="020B0604020202020204" pitchFamily="34" charset="0"/>
              <a:buChar char="•"/>
            </a:pPr>
            <a:r>
              <a:rPr lang="en-US" sz="1400" dirty="0" err="1"/>
              <a:t>new_price</a:t>
            </a:r>
            <a:r>
              <a:rPr lang="en-US" sz="1400" dirty="0"/>
              <a:t>: The coefficient is positive (1.335037e-03) with a very small p-value (2.427166e-02), indicating that higher original prices correlate with higher used car prices.</a:t>
            </a:r>
          </a:p>
          <a:p>
            <a:pPr marL="171450" indent="-171450">
              <a:buFont typeface="Arial" panose="020B0604020202020204" pitchFamily="34" charset="0"/>
              <a:buChar char="•"/>
            </a:pPr>
            <a:r>
              <a:rPr lang="en-US" sz="1400" dirty="0"/>
              <a:t>engine: A positive coefficient (1.670184e-04) and a very small p-value (1.191925e-10) suggest that cars with more powerful engines tend to have higher prices.</a:t>
            </a:r>
          </a:p>
          <a:p>
            <a:pPr marL="171450" indent="-171450">
              <a:buFont typeface="Arial" panose="020B0604020202020204" pitchFamily="34" charset="0"/>
              <a:buChar char="•"/>
            </a:pPr>
            <a:r>
              <a:rPr lang="en-US" sz="1400" dirty="0"/>
              <a:t>power: This also has a positive impact (2.955084e-05) with a very significant p-value (4.993497e-28), indicating that higher power ratings contribute to higher prices.</a:t>
            </a:r>
          </a:p>
          <a:p>
            <a:pPr marL="171450" indent="-171450">
              <a:buFont typeface="Arial" panose="020B0604020202020204" pitchFamily="34" charset="0"/>
              <a:buChar char="•"/>
            </a:pPr>
            <a:r>
              <a:rPr lang="en-US" sz="1400" dirty="0" err="1"/>
              <a:t>location_Bangalore</a:t>
            </a:r>
            <a:r>
              <a:rPr lang="en-US" sz="1400" dirty="0"/>
              <a:t>: A positive coefficient (6.901798e-02) with a relatively small p-value (3.149623e-02) suggests that cars in Bangalore may be priced higher than in other locations.</a:t>
            </a:r>
          </a:p>
          <a:p>
            <a:br>
              <a:rPr lang="en-US" sz="1400" dirty="0"/>
            </a:br>
            <a:r>
              <a:rPr lang="en-US" sz="1400" b="1" dirty="0"/>
              <a:t>Negative Influences on Price:</a:t>
            </a:r>
          </a:p>
          <a:p>
            <a:pPr marL="171450" indent="-171450">
              <a:buFont typeface="Arial" panose="020B0604020202020204" pitchFamily="34" charset="0"/>
              <a:buChar char="•"/>
            </a:pPr>
            <a:r>
              <a:rPr lang="en-US" sz="1400" dirty="0"/>
              <a:t>mileage: A negative coefficient (-1.425920e-02) and a very significant p-value (9.349975e-10) indicate that higher mileage decreases the car price.</a:t>
            </a:r>
          </a:p>
          <a:p>
            <a:pPr marL="171450" indent="-171450">
              <a:buFont typeface="Arial" panose="020B0604020202020204" pitchFamily="34" charset="0"/>
              <a:buChar char="•"/>
            </a:pPr>
            <a:r>
              <a:rPr lang="en-US" sz="1400" dirty="0" err="1"/>
              <a:t>kilometers_driven_log</a:t>
            </a:r>
            <a:r>
              <a:rPr lang="en-US" sz="1400" dirty="0"/>
              <a:t>: A negative coefficient (-4.980287e-02) and a significant p-value (8.189808e-08) also suggest that more kilometers driven lowers the car price.</a:t>
            </a:r>
          </a:p>
          <a:p>
            <a:pPr marL="171450" indent="-171450">
              <a:buFont typeface="Arial" panose="020B0604020202020204" pitchFamily="34" charset="0"/>
              <a:buChar char="•"/>
            </a:pPr>
            <a:r>
              <a:rPr lang="en-US" sz="1400" dirty="0" err="1"/>
              <a:t>transmission_Manual</a:t>
            </a:r>
            <a:r>
              <a:rPr lang="en-US" sz="1400" dirty="0"/>
              <a:t>: This feature has a negative coefficient (-8.587928e-02) with a very small p-value (1.754207e-07), indicating that manual transmissions are associated with lower prices compared to automatic transmissions.</a:t>
            </a:r>
          </a:p>
          <a:p>
            <a:pPr marL="171450" indent="-171450">
              <a:buFont typeface="Arial" panose="020B0604020202020204" pitchFamily="34" charset="0"/>
              <a:buChar char="•"/>
            </a:pPr>
            <a:r>
              <a:rPr lang="en-US" sz="1400" dirty="0" err="1"/>
              <a:t>owner_type_Second</a:t>
            </a:r>
            <a:r>
              <a:rPr lang="en-US" sz="1400" dirty="0"/>
              <a:t> and </a:t>
            </a:r>
            <a:r>
              <a:rPr lang="en-US" sz="1400" dirty="0" err="1"/>
              <a:t>owner_type_Third</a:t>
            </a:r>
            <a:r>
              <a:rPr lang="en-US" sz="1400" dirty="0"/>
              <a:t>: Both have negative coefficients (-4.368074e-02 and -1.040836e-01 respectively) and significant p-values (2.869216e-03 and 5.868476e-03), suggesting that cars with multiple previous owners are priced lower.</a:t>
            </a:r>
          </a:p>
        </p:txBody>
      </p:sp>
      <p:sp>
        <p:nvSpPr>
          <p:cNvPr id="7" name="TextBox 6">
            <a:extLst>
              <a:ext uri="{FF2B5EF4-FFF2-40B4-BE49-F238E27FC236}">
                <a16:creationId xmlns:a16="http://schemas.microsoft.com/office/drawing/2014/main" id="{8D6D90CE-4B4A-C6F2-8ACC-C2CEE3F41FBE}"/>
              </a:ext>
            </a:extLst>
          </p:cNvPr>
          <p:cNvSpPr txBox="1"/>
          <p:nvPr/>
        </p:nvSpPr>
        <p:spPr>
          <a:xfrm>
            <a:off x="1358123" y="5954821"/>
            <a:ext cx="8093886" cy="646331"/>
          </a:xfrm>
          <a:prstGeom prst="rect">
            <a:avLst/>
          </a:prstGeom>
          <a:solidFill>
            <a:schemeClr val="bg1"/>
          </a:solidFill>
        </p:spPr>
        <p:txBody>
          <a:bodyPr wrap="square" rtlCol="0">
            <a:spAutoFit/>
          </a:bodyPr>
          <a:lstStyle/>
          <a:p>
            <a:r>
              <a:rPr lang="en-US" dirty="0"/>
              <a:t>We will use this data to present our pricing to our customers and </a:t>
            </a:r>
            <a:r>
              <a:rPr lang="en-US" b="1" dirty="0"/>
              <a:t>instill TRUST in our platform</a:t>
            </a:r>
            <a:r>
              <a:rPr lang="en-US" dirty="0"/>
              <a:t>…</a:t>
            </a:r>
          </a:p>
        </p:txBody>
      </p:sp>
    </p:spTree>
    <p:extLst>
      <p:ext uri="{BB962C8B-B14F-4D97-AF65-F5344CB8AC3E}">
        <p14:creationId xmlns:p14="http://schemas.microsoft.com/office/powerpoint/2010/main" val="3604630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1524000" y="2962656"/>
            <a:ext cx="9144000" cy="859882"/>
          </a:xfrm>
          <a:solidFill>
            <a:schemeClr val="bg1"/>
          </a:solidFill>
        </p:spPr>
        <p:txBody>
          <a:bodyPr/>
          <a:lstStyle/>
          <a:p>
            <a:r>
              <a:rPr lang="en-US" dirty="0"/>
              <a:t>Next Steps</a:t>
            </a:r>
          </a:p>
        </p:txBody>
      </p:sp>
      <p:sp>
        <p:nvSpPr>
          <p:cNvPr id="3" name="Subtitle 2">
            <a:extLst>
              <a:ext uri="{FF2B5EF4-FFF2-40B4-BE49-F238E27FC236}">
                <a16:creationId xmlns:a16="http://schemas.microsoft.com/office/drawing/2014/main" id="{FEECEBD4-35BF-26BB-D438-DA43EBD5EE89}"/>
              </a:ext>
            </a:extLst>
          </p:cNvPr>
          <p:cNvSpPr>
            <a:spLocks noGrp="1"/>
          </p:cNvSpPr>
          <p:nvPr>
            <p:ph type="subTitle" idx="1"/>
          </p:nvPr>
        </p:nvSpPr>
        <p:spPr>
          <a:xfrm>
            <a:off x="3471672" y="3822538"/>
            <a:ext cx="4172712" cy="694598"/>
          </a:xfrm>
          <a:solidFill>
            <a:schemeClr val="bg1"/>
          </a:solidFill>
        </p:spPr>
        <p:txBody>
          <a:bodyPr/>
          <a:lstStyle/>
          <a:p>
            <a:r>
              <a:rPr lang="en-US" dirty="0"/>
              <a:t>Integrating our Models into our Website</a:t>
            </a:r>
          </a:p>
        </p:txBody>
      </p:sp>
    </p:spTree>
    <p:extLst>
      <p:ext uri="{BB962C8B-B14F-4D97-AF65-F5344CB8AC3E}">
        <p14:creationId xmlns:p14="http://schemas.microsoft.com/office/powerpoint/2010/main" val="3207046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iagram showing the key components for tracking data and model lineage">
            <a:extLst>
              <a:ext uri="{FF2B5EF4-FFF2-40B4-BE49-F238E27FC236}">
                <a16:creationId xmlns:a16="http://schemas.microsoft.com/office/drawing/2014/main" id="{1E9163BF-DA61-1823-0D9F-5A42EA9A81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740" y="1355236"/>
            <a:ext cx="4979933" cy="485353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3EB51036-915C-86AC-727A-DBC678884836}"/>
              </a:ext>
            </a:extLst>
          </p:cNvPr>
          <p:cNvSpPr>
            <a:spLocks noGrp="1"/>
          </p:cNvSpPr>
          <p:nvPr>
            <p:ph type="title"/>
          </p:nvPr>
        </p:nvSpPr>
        <p:spPr>
          <a:xfrm>
            <a:off x="569545" y="502921"/>
            <a:ext cx="9906000" cy="698633"/>
          </a:xfrm>
          <a:solidFill>
            <a:schemeClr val="bg1"/>
          </a:solidFill>
        </p:spPr>
        <p:txBody>
          <a:bodyPr/>
          <a:lstStyle/>
          <a:p>
            <a:r>
              <a:rPr lang="en-US" dirty="0"/>
              <a:t>Key Features</a:t>
            </a:r>
          </a:p>
        </p:txBody>
      </p:sp>
      <p:sp>
        <p:nvSpPr>
          <p:cNvPr id="3" name="TextBox 2">
            <a:extLst>
              <a:ext uri="{FF2B5EF4-FFF2-40B4-BE49-F238E27FC236}">
                <a16:creationId xmlns:a16="http://schemas.microsoft.com/office/drawing/2014/main" id="{0CB8F1EB-A4CD-9133-5120-25778E1DB69A}"/>
              </a:ext>
            </a:extLst>
          </p:cNvPr>
          <p:cNvSpPr txBox="1"/>
          <p:nvPr/>
        </p:nvSpPr>
        <p:spPr>
          <a:xfrm>
            <a:off x="5779439" y="1092100"/>
            <a:ext cx="5843016" cy="5262979"/>
          </a:xfrm>
          <a:prstGeom prst="rect">
            <a:avLst/>
          </a:prstGeom>
          <a:solidFill>
            <a:schemeClr val="bg1"/>
          </a:solidFill>
        </p:spPr>
        <p:txBody>
          <a:bodyPr wrap="square">
            <a:spAutoFit/>
          </a:bodyPr>
          <a:lstStyle/>
          <a:p>
            <a:r>
              <a:rPr lang="en-US" sz="1400" dirty="0"/>
              <a:t>After successfully developing the initial draft of our machine learning model for predicting used car prices, we are poised to take a significant leap forward in our project. The next phase involves </a:t>
            </a:r>
            <a:r>
              <a:rPr lang="en-US" sz="1400" b="1" dirty="0"/>
              <a:t>productization of the model</a:t>
            </a:r>
            <a:r>
              <a:rPr lang="en-US" sz="1400" dirty="0"/>
              <a:t>, a critical step where we transition from a prototype to a fully operational service. To achieve this, we will be </a:t>
            </a:r>
            <a:r>
              <a:rPr lang="en-US" sz="1400" b="1" dirty="0"/>
              <a:t>integrating our model with AWS </a:t>
            </a:r>
            <a:r>
              <a:rPr lang="en-US" sz="1400" b="1" dirty="0" err="1"/>
              <a:t>SageMaker</a:t>
            </a:r>
            <a:r>
              <a:rPr lang="en-US" sz="1400" dirty="0"/>
              <a:t>, a robust and scalable platform that will not only streamline deployment but also facilitate the management of our machine learning lifecycle.</a:t>
            </a:r>
          </a:p>
          <a:p>
            <a:endParaRPr lang="en-US" sz="1400" dirty="0"/>
          </a:p>
          <a:p>
            <a:r>
              <a:rPr lang="en-US" sz="1400" dirty="0"/>
              <a:t>By leveraging </a:t>
            </a:r>
            <a:r>
              <a:rPr lang="en-US" sz="1400" dirty="0" err="1"/>
              <a:t>SageMaker’s</a:t>
            </a:r>
            <a:r>
              <a:rPr lang="en-US" sz="1400" dirty="0"/>
              <a:t> capabilities, we </a:t>
            </a:r>
            <a:r>
              <a:rPr lang="en-US" sz="1400" b="1" dirty="0"/>
              <a:t>will expose a predictions API that will seamlessly integrate with our website</a:t>
            </a:r>
            <a:r>
              <a:rPr lang="en-US" sz="1400" dirty="0"/>
              <a:t>. This will allow our customers to obtain real-time, accurate price predictions for used cars, enhancing their user experience and our platform’s value proposition. </a:t>
            </a:r>
            <a:br>
              <a:rPr lang="en-US" sz="1400" dirty="0"/>
            </a:br>
            <a:endParaRPr lang="en-US" sz="1400" dirty="0"/>
          </a:p>
          <a:p>
            <a:r>
              <a:rPr lang="en-US" sz="1400" dirty="0"/>
              <a:t>Furthermore, we recognize that our current model, as it stands, </a:t>
            </a:r>
            <a:r>
              <a:rPr lang="en-US" sz="1400" b="1" dirty="0"/>
              <a:t>is a starting point. </a:t>
            </a:r>
            <a:r>
              <a:rPr lang="en-US" sz="1400" dirty="0"/>
              <a:t>Machine learning models thrive on continuous learning and improvement. Therefore, </a:t>
            </a:r>
            <a:r>
              <a:rPr lang="en-US" sz="1400" b="1" dirty="0"/>
              <a:t>we will utilize </a:t>
            </a:r>
            <a:r>
              <a:rPr lang="en-US" sz="1400" b="1" dirty="0" err="1"/>
              <a:t>SageMaker’s</a:t>
            </a:r>
            <a:r>
              <a:rPr lang="en-US" sz="1400" b="1" dirty="0"/>
              <a:t> powerful experimentation and tracking features to conduct further training and enhancements to improve our model over time</a:t>
            </a:r>
            <a:r>
              <a:rPr lang="en-US" sz="1400" dirty="0"/>
              <a:t>. </a:t>
            </a:r>
            <a:br>
              <a:rPr lang="en-US" sz="1400" dirty="0"/>
            </a:br>
            <a:endParaRPr lang="en-US" sz="1400" dirty="0"/>
          </a:p>
          <a:p>
            <a:r>
              <a:rPr lang="en-US" sz="1400" dirty="0"/>
              <a:t>As we progress, we will maintain a keen focus on tracking the model’s evolution over time. </a:t>
            </a:r>
            <a:r>
              <a:rPr lang="en-US" sz="1400" dirty="0" err="1"/>
              <a:t>SageMaker’s</a:t>
            </a:r>
            <a:r>
              <a:rPr lang="en-US" sz="1400" dirty="0"/>
              <a:t> robust versioning and tracking systems will enable us to monitor improvements and regressions, ensuring that only the best-performing models are deployed. We plan to release new and improved versions of our model to our website periodically, aligning with our commitment to deliver excellence and drive innovation in the used car market.</a:t>
            </a:r>
          </a:p>
        </p:txBody>
      </p:sp>
    </p:spTree>
    <p:extLst>
      <p:ext uri="{BB962C8B-B14F-4D97-AF65-F5344CB8AC3E}">
        <p14:creationId xmlns:p14="http://schemas.microsoft.com/office/powerpoint/2010/main" val="3661680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7F430E9F-3B61-4A75-9A34-1EF839CC7C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5A93CC3-99AA-471D-9142-5BD2235D6A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3"/>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5D5A1EFF-2E6F-4210-A283-AF9BE5B07C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4C9A7BB-4074-4704-B5B6-B526355DFE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78117" y="0"/>
            <a:ext cx="340591"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D5622E3-2C65-496F-9C3F-CBEE21924A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1299548"/>
            <a:ext cx="1769035" cy="69557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4ED111D-3746-4B9C-AEE8-7AB8346701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1171094"/>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E1D3C-1EF9-4A89-B613-EE7B789102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968704" y="0"/>
            <a:ext cx="2147217" cy="199511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3EB51036-915C-86AC-727A-DBC678884836}"/>
              </a:ext>
            </a:extLst>
          </p:cNvPr>
          <p:cNvSpPr>
            <a:spLocks noGrp="1"/>
          </p:cNvSpPr>
          <p:nvPr>
            <p:ph type="title"/>
          </p:nvPr>
        </p:nvSpPr>
        <p:spPr>
          <a:xfrm>
            <a:off x="1129553" y="497395"/>
            <a:ext cx="10064376" cy="1229756"/>
          </a:xfrm>
        </p:spPr>
        <p:txBody>
          <a:bodyPr vert="horz" lIns="91440" tIns="45720" rIns="91440" bIns="45720" rtlCol="0" anchor="ctr">
            <a:normAutofit/>
          </a:bodyPr>
          <a:lstStyle/>
          <a:p>
            <a:r>
              <a:rPr lang="en-US" sz="4400"/>
              <a:t>Risks and Challenges</a:t>
            </a:r>
          </a:p>
        </p:txBody>
      </p:sp>
      <p:cxnSp>
        <p:nvCxnSpPr>
          <p:cNvPr id="41" name="Straight Connector 40">
            <a:extLst>
              <a:ext uri="{FF2B5EF4-FFF2-40B4-BE49-F238E27FC236}">
                <a16:creationId xmlns:a16="http://schemas.microsoft.com/office/drawing/2014/main" id="{6DE80A3F-530A-4181-887F-9AAF6DCBFC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94353" y="-14436"/>
            <a:ext cx="239059"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867CDD6-6C78-534B-767D-F9C95D482EF3}"/>
              </a:ext>
            </a:extLst>
          </p:cNvPr>
          <p:cNvSpPr txBox="1"/>
          <p:nvPr/>
        </p:nvSpPr>
        <p:spPr>
          <a:xfrm>
            <a:off x="607843" y="2247900"/>
            <a:ext cx="5225479" cy="4170372"/>
          </a:xfrm>
          <a:prstGeom prst="rect">
            <a:avLst/>
          </a:prstGeom>
          <a:solidFill>
            <a:schemeClr val="bg1"/>
          </a:solidFill>
        </p:spPr>
        <p:txBody>
          <a:bodyPr wrap="square" rtlCol="0">
            <a:spAutoFit/>
          </a:bodyPr>
          <a:lstStyle/>
          <a:p>
            <a:pPr defTabSz="740664">
              <a:spcAft>
                <a:spcPts val="600"/>
              </a:spcAft>
            </a:pPr>
            <a:r>
              <a:rPr lang="en-US" sz="1500" b="1" u="sng" kern="1200" dirty="0">
                <a:solidFill>
                  <a:srgbClr val="111111"/>
                </a:solidFill>
                <a:highlight>
                  <a:srgbClr val="FFFFFF"/>
                </a:highlight>
                <a:latin typeface="Univers Condensed Light (Body)"/>
                <a:ea typeface="+mn-ea"/>
                <a:cs typeface="+mn-cs"/>
              </a:rPr>
              <a:t>Risks and Challenges:</a:t>
            </a:r>
          </a:p>
          <a:p>
            <a:pPr marL="231458" indent="-231458" defTabSz="740664">
              <a:spcAft>
                <a:spcPts val="600"/>
              </a:spcAft>
              <a:buFont typeface="Arial" panose="020B0604020202020204" pitchFamily="34" charset="0"/>
              <a:buChar char="•"/>
            </a:pPr>
            <a:r>
              <a:rPr lang="en-US" sz="1500" b="1" kern="1200" dirty="0">
                <a:solidFill>
                  <a:srgbClr val="111111"/>
                </a:solidFill>
                <a:highlight>
                  <a:srgbClr val="FFFFFF"/>
                </a:highlight>
                <a:latin typeface="Univers Condensed Light (Body)"/>
                <a:ea typeface="+mn-ea"/>
                <a:cs typeface="+mn-cs"/>
              </a:rPr>
              <a:t>Market Competition:</a:t>
            </a:r>
            <a:r>
              <a:rPr lang="en-US" sz="1500" kern="1200" dirty="0">
                <a:solidFill>
                  <a:srgbClr val="111111"/>
                </a:solidFill>
                <a:highlight>
                  <a:srgbClr val="FFFFFF"/>
                </a:highlight>
                <a:latin typeface="Univers Condensed Light (Body)"/>
                <a:ea typeface="+mn-ea"/>
                <a:cs typeface="+mn-cs"/>
              </a:rPr>
              <a:t> The online used car market is a “Red Ocean” environment, with established players already having a strong foothold.</a:t>
            </a:r>
            <a:br>
              <a:rPr lang="en-US" sz="1500" kern="1200" dirty="0">
                <a:solidFill>
                  <a:srgbClr val="111111"/>
                </a:solidFill>
                <a:highlight>
                  <a:srgbClr val="FFFFFF"/>
                </a:highlight>
                <a:latin typeface="Univers Condensed Light (Body)"/>
                <a:ea typeface="+mn-ea"/>
                <a:cs typeface="+mn-cs"/>
              </a:rPr>
            </a:br>
            <a:endParaRPr lang="en-US" sz="1500" kern="1200" dirty="0">
              <a:solidFill>
                <a:srgbClr val="111111"/>
              </a:solidFill>
              <a:highlight>
                <a:srgbClr val="FFFFFF"/>
              </a:highlight>
              <a:latin typeface="Univers Condensed Light (Body)"/>
              <a:ea typeface="+mn-ea"/>
              <a:cs typeface="+mn-cs"/>
            </a:endParaRPr>
          </a:p>
          <a:p>
            <a:pPr marL="231458" indent="-231458" defTabSz="740664">
              <a:spcAft>
                <a:spcPts val="600"/>
              </a:spcAft>
              <a:buFont typeface="Arial" panose="020B0604020202020204" pitchFamily="34" charset="0"/>
              <a:buChar char="•"/>
            </a:pPr>
            <a:r>
              <a:rPr lang="en-US" sz="1500" b="1" kern="1200" dirty="0">
                <a:solidFill>
                  <a:srgbClr val="111111"/>
                </a:solidFill>
                <a:highlight>
                  <a:srgbClr val="FFFFFF"/>
                </a:highlight>
                <a:latin typeface="Univers Condensed Light (Body)"/>
                <a:ea typeface="+mn-ea"/>
                <a:cs typeface="+mn-cs"/>
              </a:rPr>
              <a:t>Data Security:</a:t>
            </a:r>
            <a:r>
              <a:rPr lang="en-US" sz="1500" kern="1200" dirty="0">
                <a:solidFill>
                  <a:srgbClr val="111111"/>
                </a:solidFill>
                <a:highlight>
                  <a:srgbClr val="FFFFFF"/>
                </a:highlight>
                <a:latin typeface="Univers Condensed Light (Body)"/>
                <a:ea typeface="+mn-ea"/>
                <a:cs typeface="+mn-cs"/>
              </a:rPr>
              <a:t> Protecting sensitive customer data and transaction details is paramount.</a:t>
            </a:r>
            <a:br>
              <a:rPr lang="en-US" sz="1500" kern="1200" dirty="0">
                <a:solidFill>
                  <a:srgbClr val="111111"/>
                </a:solidFill>
                <a:highlight>
                  <a:srgbClr val="FFFFFF"/>
                </a:highlight>
                <a:latin typeface="Univers Condensed Light (Body)"/>
                <a:ea typeface="+mn-ea"/>
                <a:cs typeface="+mn-cs"/>
              </a:rPr>
            </a:br>
            <a:endParaRPr lang="en-US" sz="1500" kern="1200" dirty="0">
              <a:solidFill>
                <a:srgbClr val="111111"/>
              </a:solidFill>
              <a:highlight>
                <a:srgbClr val="FFFFFF"/>
              </a:highlight>
              <a:latin typeface="Univers Condensed Light (Body)"/>
              <a:ea typeface="+mn-ea"/>
              <a:cs typeface="+mn-cs"/>
            </a:endParaRPr>
          </a:p>
          <a:p>
            <a:pPr marL="231458" indent="-231458" defTabSz="740664">
              <a:spcAft>
                <a:spcPts val="600"/>
              </a:spcAft>
              <a:buFont typeface="Arial" panose="020B0604020202020204" pitchFamily="34" charset="0"/>
              <a:buChar char="•"/>
            </a:pPr>
            <a:r>
              <a:rPr lang="en-US" sz="1500" b="1" kern="1200" dirty="0">
                <a:solidFill>
                  <a:srgbClr val="111111"/>
                </a:solidFill>
                <a:highlight>
                  <a:srgbClr val="FFFFFF"/>
                </a:highlight>
                <a:latin typeface="Univers Condensed Light (Body)"/>
                <a:ea typeface="+mn-ea"/>
                <a:cs typeface="+mn-cs"/>
              </a:rPr>
              <a:t>Technology Scalability:</a:t>
            </a:r>
            <a:r>
              <a:rPr lang="en-US" sz="1500" kern="1200" dirty="0">
                <a:solidFill>
                  <a:srgbClr val="111111"/>
                </a:solidFill>
                <a:highlight>
                  <a:srgbClr val="FFFFFF"/>
                </a:highlight>
                <a:latin typeface="Univers Condensed Light (Body)"/>
                <a:ea typeface="+mn-ea"/>
                <a:cs typeface="+mn-cs"/>
              </a:rPr>
              <a:t> Ensuring the platform can handle increased traffic and data volume as the business grows.</a:t>
            </a:r>
            <a:br>
              <a:rPr lang="en-US" sz="1500" kern="1200" dirty="0">
                <a:solidFill>
                  <a:srgbClr val="111111"/>
                </a:solidFill>
                <a:highlight>
                  <a:srgbClr val="FFFFFF"/>
                </a:highlight>
                <a:latin typeface="Univers Condensed Light (Body)"/>
                <a:ea typeface="+mn-ea"/>
                <a:cs typeface="+mn-cs"/>
              </a:rPr>
            </a:br>
            <a:endParaRPr lang="en-US" sz="1500" kern="1200" dirty="0">
              <a:solidFill>
                <a:srgbClr val="111111"/>
              </a:solidFill>
              <a:highlight>
                <a:srgbClr val="FFFFFF"/>
              </a:highlight>
              <a:latin typeface="Univers Condensed Light (Body)"/>
              <a:ea typeface="+mn-ea"/>
              <a:cs typeface="+mn-cs"/>
            </a:endParaRPr>
          </a:p>
          <a:p>
            <a:pPr marL="231458" indent="-231458" defTabSz="740664">
              <a:spcAft>
                <a:spcPts val="600"/>
              </a:spcAft>
              <a:buFont typeface="Arial" panose="020B0604020202020204" pitchFamily="34" charset="0"/>
              <a:buChar char="•"/>
            </a:pPr>
            <a:r>
              <a:rPr lang="en-US" sz="1500" b="1" kern="1200" dirty="0">
                <a:solidFill>
                  <a:srgbClr val="111111"/>
                </a:solidFill>
                <a:highlight>
                  <a:srgbClr val="FFFFFF"/>
                </a:highlight>
                <a:latin typeface="Univers Condensed Light (Body)"/>
                <a:ea typeface="+mn-ea"/>
                <a:cs typeface="+mn-cs"/>
              </a:rPr>
              <a:t>User Trust:</a:t>
            </a:r>
            <a:r>
              <a:rPr lang="en-US" sz="1500" kern="1200" dirty="0">
                <a:solidFill>
                  <a:srgbClr val="111111"/>
                </a:solidFill>
                <a:highlight>
                  <a:srgbClr val="FFFFFF"/>
                </a:highlight>
                <a:latin typeface="Univers Condensed Light (Body)"/>
                <a:ea typeface="+mn-ea"/>
                <a:cs typeface="+mn-cs"/>
              </a:rPr>
              <a:t> Building trust with users in terms of fair pricing, car condition, and transaction security.</a:t>
            </a:r>
            <a:br>
              <a:rPr lang="en-US" sz="1500" kern="1200" dirty="0">
                <a:solidFill>
                  <a:srgbClr val="111111"/>
                </a:solidFill>
                <a:highlight>
                  <a:srgbClr val="FFFFFF"/>
                </a:highlight>
                <a:latin typeface="Univers Condensed Light (Body)"/>
                <a:ea typeface="+mn-ea"/>
                <a:cs typeface="+mn-cs"/>
              </a:rPr>
            </a:br>
            <a:endParaRPr lang="en-US" sz="1500" kern="1200" dirty="0">
              <a:solidFill>
                <a:srgbClr val="111111"/>
              </a:solidFill>
              <a:highlight>
                <a:srgbClr val="FFFFFF"/>
              </a:highlight>
              <a:latin typeface="Univers Condensed Light (Body)"/>
              <a:ea typeface="+mn-ea"/>
              <a:cs typeface="+mn-cs"/>
            </a:endParaRPr>
          </a:p>
          <a:p>
            <a:pPr marL="231458" indent="-231458" defTabSz="740664">
              <a:spcAft>
                <a:spcPts val="600"/>
              </a:spcAft>
              <a:buFont typeface="Arial" panose="020B0604020202020204" pitchFamily="34" charset="0"/>
              <a:buChar char="•"/>
            </a:pPr>
            <a:r>
              <a:rPr lang="en-US" sz="1500" b="1" kern="1200" dirty="0">
                <a:solidFill>
                  <a:srgbClr val="111111"/>
                </a:solidFill>
                <a:highlight>
                  <a:srgbClr val="FFFFFF"/>
                </a:highlight>
                <a:latin typeface="Univers Condensed Light (Body)"/>
                <a:ea typeface="+mn-ea"/>
                <a:cs typeface="+mn-cs"/>
              </a:rPr>
              <a:t>Model Accuracy:</a:t>
            </a:r>
            <a:r>
              <a:rPr lang="en-US" sz="1500" kern="1200" dirty="0">
                <a:solidFill>
                  <a:srgbClr val="111111"/>
                </a:solidFill>
                <a:highlight>
                  <a:srgbClr val="FFFFFF"/>
                </a:highlight>
                <a:latin typeface="Univers Condensed Light (Body)"/>
                <a:ea typeface="+mn-ea"/>
                <a:cs typeface="+mn-cs"/>
              </a:rPr>
              <a:t> Developing a machine learning model that accurately predicts car prices and provides value to users.</a:t>
            </a:r>
            <a:endParaRPr lang="en-US" sz="1500" b="0" i="0" dirty="0">
              <a:solidFill>
                <a:srgbClr val="111111"/>
              </a:solidFill>
              <a:effectLst/>
              <a:highlight>
                <a:srgbClr val="FFFFFF"/>
              </a:highlight>
              <a:latin typeface="Univers Condensed Light (Body)"/>
            </a:endParaRPr>
          </a:p>
        </p:txBody>
      </p:sp>
      <p:sp>
        <p:nvSpPr>
          <p:cNvPr id="6" name="TextBox 5">
            <a:extLst>
              <a:ext uri="{FF2B5EF4-FFF2-40B4-BE49-F238E27FC236}">
                <a16:creationId xmlns:a16="http://schemas.microsoft.com/office/drawing/2014/main" id="{82CB1FAA-EA02-E5AB-AD95-AF44F53F7C00}"/>
              </a:ext>
            </a:extLst>
          </p:cNvPr>
          <p:cNvSpPr txBox="1"/>
          <p:nvPr/>
        </p:nvSpPr>
        <p:spPr>
          <a:xfrm>
            <a:off x="1686425" y="6464579"/>
            <a:ext cx="2191523" cy="192040"/>
          </a:xfrm>
          <a:prstGeom prst="rect">
            <a:avLst/>
          </a:prstGeom>
          <a:solidFill>
            <a:schemeClr val="bg1"/>
          </a:solidFill>
        </p:spPr>
        <p:txBody>
          <a:bodyPr wrap="square">
            <a:spAutoFit/>
          </a:bodyPr>
          <a:lstStyle/>
          <a:p>
            <a:pPr defTabSz="740664">
              <a:spcAft>
                <a:spcPts val="600"/>
              </a:spcAft>
            </a:pPr>
            <a:r>
              <a:rPr lang="en-US" sz="648" kern="1200">
                <a:solidFill>
                  <a:schemeClr val="tx1"/>
                </a:solidFill>
                <a:latin typeface="+mn-lt"/>
                <a:ea typeface="+mn-ea"/>
                <a:cs typeface="+mn-cs"/>
                <a:hlinkClick r:id="rId3"/>
              </a:rPr>
              <a:t>Red Ocean Strategy vs Blue Ocean Strategy I Learn the Difference</a:t>
            </a:r>
            <a:endParaRPr lang="en-US" sz="800"/>
          </a:p>
        </p:txBody>
      </p:sp>
      <p:sp>
        <p:nvSpPr>
          <p:cNvPr id="7" name="TextBox 6">
            <a:extLst>
              <a:ext uri="{FF2B5EF4-FFF2-40B4-BE49-F238E27FC236}">
                <a16:creationId xmlns:a16="http://schemas.microsoft.com/office/drawing/2014/main" id="{1F5B246B-8829-E529-D541-BD18AF4B9246}"/>
              </a:ext>
            </a:extLst>
          </p:cNvPr>
          <p:cNvSpPr txBox="1"/>
          <p:nvPr/>
        </p:nvSpPr>
        <p:spPr>
          <a:xfrm>
            <a:off x="6642182" y="2247900"/>
            <a:ext cx="5311291" cy="3631763"/>
          </a:xfrm>
          <a:prstGeom prst="rect">
            <a:avLst/>
          </a:prstGeom>
          <a:solidFill>
            <a:schemeClr val="bg1"/>
          </a:solidFill>
        </p:spPr>
        <p:txBody>
          <a:bodyPr wrap="square" rtlCol="0">
            <a:spAutoFit/>
          </a:bodyPr>
          <a:lstStyle/>
          <a:p>
            <a:pPr defTabSz="740664">
              <a:spcAft>
                <a:spcPts val="600"/>
              </a:spcAft>
            </a:pPr>
            <a:r>
              <a:rPr lang="en-US" sz="1500" b="1" u="sng" kern="1200" dirty="0">
                <a:solidFill>
                  <a:srgbClr val="111111"/>
                </a:solidFill>
                <a:highlight>
                  <a:srgbClr val="FFFFFF"/>
                </a:highlight>
                <a:latin typeface="Univers Condensed Light (Body)"/>
                <a:ea typeface="+mn-ea"/>
                <a:cs typeface="+mn-cs"/>
              </a:rPr>
              <a:t>Addressing Challenges with Scientific Approaches:</a:t>
            </a:r>
          </a:p>
          <a:p>
            <a:pPr marL="231458" indent="-231458" defTabSz="740664">
              <a:spcAft>
                <a:spcPts val="600"/>
              </a:spcAft>
              <a:buFont typeface="Arial" panose="020B0604020202020204" pitchFamily="34" charset="0"/>
              <a:buChar char="•"/>
            </a:pPr>
            <a:r>
              <a:rPr lang="en-US" sz="1500" b="1" kern="1200" dirty="0">
                <a:solidFill>
                  <a:srgbClr val="111111"/>
                </a:solidFill>
                <a:highlight>
                  <a:srgbClr val="FFFFFF"/>
                </a:highlight>
                <a:latin typeface="Univers Condensed Light (Body)"/>
                <a:ea typeface="+mn-ea"/>
                <a:cs typeface="+mn-cs"/>
              </a:rPr>
              <a:t>Data-Driven Design:</a:t>
            </a:r>
            <a:r>
              <a:rPr lang="en-US" sz="1500" kern="1200" dirty="0">
                <a:solidFill>
                  <a:srgbClr val="111111"/>
                </a:solidFill>
                <a:highlight>
                  <a:srgbClr val="FFFFFF"/>
                </a:highlight>
                <a:latin typeface="Univers Condensed Light (Body)"/>
                <a:ea typeface="+mn-ea"/>
                <a:cs typeface="+mn-cs"/>
              </a:rPr>
              <a:t> Utilize A/B testing and user feedback to iteratively improve the website’s user interface and user experience.</a:t>
            </a:r>
            <a:br>
              <a:rPr lang="en-US" sz="1500" kern="1200" dirty="0">
                <a:solidFill>
                  <a:srgbClr val="111111"/>
                </a:solidFill>
                <a:highlight>
                  <a:srgbClr val="FFFFFF"/>
                </a:highlight>
                <a:latin typeface="Univers Condensed Light (Body)"/>
                <a:ea typeface="+mn-ea"/>
                <a:cs typeface="+mn-cs"/>
              </a:rPr>
            </a:br>
            <a:endParaRPr lang="en-US" sz="1500" kern="1200" dirty="0">
              <a:solidFill>
                <a:srgbClr val="111111"/>
              </a:solidFill>
              <a:highlight>
                <a:srgbClr val="FFFFFF"/>
              </a:highlight>
              <a:latin typeface="Univers Condensed Light (Body)"/>
              <a:ea typeface="+mn-ea"/>
              <a:cs typeface="+mn-cs"/>
            </a:endParaRPr>
          </a:p>
          <a:p>
            <a:pPr marL="231458" indent="-231458" defTabSz="740664">
              <a:spcAft>
                <a:spcPts val="600"/>
              </a:spcAft>
              <a:buFont typeface="Arial" panose="020B0604020202020204" pitchFamily="34" charset="0"/>
              <a:buChar char="•"/>
            </a:pPr>
            <a:r>
              <a:rPr lang="en-US" sz="1500" b="1" kern="1200" dirty="0">
                <a:solidFill>
                  <a:srgbClr val="111111"/>
                </a:solidFill>
                <a:highlight>
                  <a:srgbClr val="FFFFFF"/>
                </a:highlight>
                <a:latin typeface="Univers Condensed Light (Body)"/>
                <a:ea typeface="+mn-ea"/>
                <a:cs typeface="+mn-cs"/>
              </a:rPr>
              <a:t>Scalable Architecture:</a:t>
            </a:r>
            <a:r>
              <a:rPr lang="en-US" sz="1500" kern="1200" dirty="0">
                <a:solidFill>
                  <a:srgbClr val="111111"/>
                </a:solidFill>
                <a:highlight>
                  <a:srgbClr val="FFFFFF"/>
                </a:highlight>
                <a:latin typeface="Univers Condensed Light (Body)"/>
                <a:ea typeface="+mn-ea"/>
                <a:cs typeface="+mn-cs"/>
              </a:rPr>
              <a:t> Design the technology stack to be scalable using cloud services and microservices architecture.</a:t>
            </a:r>
            <a:br>
              <a:rPr lang="en-US" sz="1500" kern="1200" dirty="0">
                <a:solidFill>
                  <a:srgbClr val="111111"/>
                </a:solidFill>
                <a:highlight>
                  <a:srgbClr val="FFFFFF"/>
                </a:highlight>
                <a:latin typeface="Univers Condensed Light (Body)"/>
                <a:ea typeface="+mn-ea"/>
                <a:cs typeface="+mn-cs"/>
              </a:rPr>
            </a:br>
            <a:endParaRPr lang="en-US" sz="1500" kern="1200" dirty="0">
              <a:solidFill>
                <a:srgbClr val="111111"/>
              </a:solidFill>
              <a:highlight>
                <a:srgbClr val="FFFFFF"/>
              </a:highlight>
              <a:latin typeface="Univers Condensed Light (Body)"/>
              <a:ea typeface="+mn-ea"/>
              <a:cs typeface="+mn-cs"/>
            </a:endParaRPr>
          </a:p>
          <a:p>
            <a:pPr marL="231458" indent="-231458" defTabSz="740664">
              <a:spcAft>
                <a:spcPts val="600"/>
              </a:spcAft>
              <a:buFont typeface="Arial" panose="020B0604020202020204" pitchFamily="34" charset="0"/>
              <a:buChar char="•"/>
            </a:pPr>
            <a:r>
              <a:rPr lang="en-US" sz="1500" b="1" kern="1200" dirty="0">
                <a:solidFill>
                  <a:srgbClr val="111111"/>
                </a:solidFill>
                <a:highlight>
                  <a:srgbClr val="FFFFFF"/>
                </a:highlight>
                <a:latin typeface="Univers Condensed Light (Body)"/>
                <a:ea typeface="+mn-ea"/>
                <a:cs typeface="+mn-cs"/>
              </a:rPr>
              <a:t>Transparency:</a:t>
            </a:r>
            <a:r>
              <a:rPr lang="en-US" sz="1500" kern="1200" dirty="0">
                <a:solidFill>
                  <a:srgbClr val="111111"/>
                </a:solidFill>
                <a:highlight>
                  <a:srgbClr val="FFFFFF"/>
                </a:highlight>
                <a:latin typeface="Univers Condensed Light (Body)"/>
                <a:ea typeface="+mn-ea"/>
                <a:cs typeface="+mn-cs"/>
              </a:rPr>
              <a:t> Foster user trust by being transparent about pricing algorithms and providing detailed car histories.</a:t>
            </a:r>
            <a:br>
              <a:rPr lang="en-US" sz="1500" kern="1200" dirty="0">
                <a:solidFill>
                  <a:srgbClr val="111111"/>
                </a:solidFill>
                <a:highlight>
                  <a:srgbClr val="FFFFFF"/>
                </a:highlight>
                <a:latin typeface="Univers Condensed Light (Body)"/>
                <a:ea typeface="+mn-ea"/>
                <a:cs typeface="+mn-cs"/>
              </a:rPr>
            </a:br>
            <a:endParaRPr lang="en-US" sz="1500" kern="1200" dirty="0">
              <a:solidFill>
                <a:srgbClr val="111111"/>
              </a:solidFill>
              <a:highlight>
                <a:srgbClr val="FFFFFF"/>
              </a:highlight>
              <a:latin typeface="Univers Condensed Light (Body)"/>
              <a:ea typeface="+mn-ea"/>
              <a:cs typeface="+mn-cs"/>
            </a:endParaRPr>
          </a:p>
          <a:p>
            <a:pPr marL="231458" indent="-231458" defTabSz="740664">
              <a:spcAft>
                <a:spcPts val="600"/>
              </a:spcAft>
              <a:buFont typeface="Arial" panose="020B0604020202020204" pitchFamily="34" charset="0"/>
              <a:buChar char="•"/>
            </a:pPr>
            <a:r>
              <a:rPr lang="en-US" sz="1500" b="1" kern="1200" dirty="0">
                <a:solidFill>
                  <a:srgbClr val="111111"/>
                </a:solidFill>
                <a:highlight>
                  <a:srgbClr val="FFFFFF"/>
                </a:highlight>
                <a:latin typeface="Univers Condensed Light (Body)"/>
                <a:ea typeface="+mn-ea"/>
                <a:cs typeface="+mn-cs"/>
              </a:rPr>
              <a:t>Continuous Model Improvement:</a:t>
            </a:r>
            <a:r>
              <a:rPr lang="en-US" sz="1500" kern="1200" dirty="0">
                <a:solidFill>
                  <a:srgbClr val="111111"/>
                </a:solidFill>
                <a:highlight>
                  <a:srgbClr val="FFFFFF"/>
                </a:highlight>
                <a:latin typeface="Univers Condensed Light (Body)"/>
                <a:ea typeface="+mn-ea"/>
                <a:cs typeface="+mn-cs"/>
              </a:rPr>
              <a:t> Apply scientific methods such as hypothesis testing and experimental design to refine the machine learning model. Use techniques like cross-validation and feature engineering to enhance model performance.</a:t>
            </a:r>
            <a:endParaRPr lang="en-US" sz="1500" b="0" i="0" dirty="0">
              <a:solidFill>
                <a:srgbClr val="111111"/>
              </a:solidFill>
              <a:effectLst/>
              <a:highlight>
                <a:srgbClr val="FFFFFF"/>
              </a:highlight>
              <a:latin typeface="Univers Condensed Light (Body)"/>
            </a:endParaRPr>
          </a:p>
        </p:txBody>
      </p:sp>
      <p:sp>
        <p:nvSpPr>
          <p:cNvPr id="8" name="Arrow: Right 7">
            <a:extLst>
              <a:ext uri="{FF2B5EF4-FFF2-40B4-BE49-F238E27FC236}">
                <a16:creationId xmlns:a16="http://schemas.microsoft.com/office/drawing/2014/main" id="{E39CF299-36EC-D845-D988-6426717E976A}"/>
              </a:ext>
            </a:extLst>
          </p:cNvPr>
          <p:cNvSpPr/>
          <p:nvPr/>
        </p:nvSpPr>
        <p:spPr>
          <a:xfrm>
            <a:off x="5907363" y="4260380"/>
            <a:ext cx="610625" cy="56933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5560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5" descr="Close-up of a bridge with wires">
            <a:extLst>
              <a:ext uri="{FF2B5EF4-FFF2-40B4-BE49-F238E27FC236}">
                <a16:creationId xmlns:a16="http://schemas.microsoft.com/office/drawing/2014/main" id="{E461669C-A7BA-D639-22CB-B5FBBE698B38}"/>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20" r="20"/>
          <a:stretch/>
        </p:blipFill>
        <p:spPr>
          <a:noFill/>
        </p:spPr>
      </p:pic>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noFill/>
        </p:spPr>
        <p:txBody>
          <a:bodyPr anchor="b"/>
          <a:lstStyle/>
          <a:p>
            <a:r>
              <a:rPr lang="en-US" dirty="0"/>
              <a:t>THANK YOU</a:t>
            </a:r>
          </a:p>
        </p:txBody>
      </p:sp>
      <p:sp>
        <p:nvSpPr>
          <p:cNvPr id="3" name="Content Placeholder 2">
            <a:extLst>
              <a:ext uri="{FF2B5EF4-FFF2-40B4-BE49-F238E27FC236}">
                <a16:creationId xmlns:a16="http://schemas.microsoft.com/office/drawing/2014/main" id="{1BE98EFF-197D-3136-70B9-7BBD30A48931}"/>
              </a:ext>
            </a:extLst>
          </p:cNvPr>
          <p:cNvSpPr>
            <a:spLocks noGrp="1"/>
          </p:cNvSpPr>
          <p:nvPr>
            <p:ph idx="1"/>
          </p:nvPr>
        </p:nvSpPr>
        <p:spPr>
          <a:noFill/>
        </p:spPr>
        <p:txBody>
          <a:bodyPr anchor="t">
            <a:normAutofit/>
          </a:bodyPr>
          <a:lstStyle/>
          <a:p>
            <a:r>
              <a:rPr lang="en-US" dirty="0"/>
              <a:t>Elijah Weber</a:t>
            </a:r>
          </a:p>
          <a:p>
            <a:r>
              <a:rPr lang="en-US" dirty="0"/>
              <a:t>Vice President Platform Solutions Architecture</a:t>
            </a:r>
          </a:p>
        </p:txBody>
      </p:sp>
    </p:spTree>
    <p:extLst>
      <p:ext uri="{BB962C8B-B14F-4D97-AF65-F5344CB8AC3E}">
        <p14:creationId xmlns:p14="http://schemas.microsoft.com/office/powerpoint/2010/main" val="1210802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2" name="Straight Connector 111">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26" name="Rectangle 125">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xfrm>
            <a:off x="5343620" y="1091144"/>
            <a:ext cx="6238688" cy="931975"/>
          </a:xfrm>
        </p:spPr>
        <p:txBody>
          <a:bodyPr vert="horz" lIns="91440" tIns="45720" rIns="91440" bIns="45720" rtlCol="0" anchor="ctr">
            <a:normAutofit/>
          </a:bodyPr>
          <a:lstStyle/>
          <a:p>
            <a:r>
              <a:rPr lang="en-US" dirty="0"/>
              <a:t>AGENDA</a:t>
            </a:r>
          </a:p>
        </p:txBody>
      </p:sp>
      <p:pic>
        <p:nvPicPr>
          <p:cNvPr id="11" name="Picture 10" descr="Blurred view of high-speed cars on freeway at night">
            <a:extLst>
              <a:ext uri="{FF2B5EF4-FFF2-40B4-BE49-F238E27FC236}">
                <a16:creationId xmlns:a16="http://schemas.microsoft.com/office/drawing/2014/main" id="{670256D5-F50E-27EF-8DEB-51DD12417C91}"/>
              </a:ext>
            </a:extLst>
          </p:cNvPr>
          <p:cNvPicPr>
            <a:picLocks noChangeAspect="1"/>
          </p:cNvPicPr>
          <p:nvPr/>
        </p:nvPicPr>
        <p:blipFill>
          <a:blip r:embed="rId3">
            <a:extLst>
              <a:ext uri="{28A0092B-C50C-407E-A947-70E740481C1C}">
                <a14:useLocalDpi xmlns:a14="http://schemas.microsoft.com/office/drawing/2010/main" val="0"/>
              </a:ext>
            </a:extLst>
          </a:blip>
          <a:srcRect l="22537" r="29240" b="2"/>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xfrm>
            <a:off x="5283039" y="2027882"/>
            <a:ext cx="6238687" cy="2859331"/>
          </a:xfrm>
        </p:spPr>
        <p:txBody>
          <a:bodyPr vert="horz" lIns="91440" tIns="45720" rIns="91440" bIns="45720" rtlCol="0">
            <a:normAutofit/>
          </a:bodyPr>
          <a:lstStyle/>
          <a:p>
            <a:pPr indent="-228600">
              <a:lnSpc>
                <a:spcPct val="100000"/>
              </a:lnSpc>
              <a:buFont typeface="Arial" panose="020B0604020202020204" pitchFamily="34" charset="0"/>
              <a:buChar char="•"/>
            </a:pPr>
            <a:r>
              <a:rPr lang="en-US" sz="2800" dirty="0"/>
              <a:t>The Problem Definition</a:t>
            </a:r>
          </a:p>
          <a:p>
            <a:pPr indent="-228600">
              <a:lnSpc>
                <a:spcPct val="100000"/>
              </a:lnSpc>
              <a:buFont typeface="Arial" panose="020B0604020202020204" pitchFamily="34" charset="0"/>
              <a:buChar char="•"/>
            </a:pPr>
            <a:r>
              <a:rPr lang="en-US" sz="2800" dirty="0"/>
              <a:t>Data Overview</a:t>
            </a:r>
          </a:p>
          <a:p>
            <a:pPr indent="-228600">
              <a:lnSpc>
                <a:spcPct val="100000"/>
              </a:lnSpc>
              <a:buFont typeface="Arial" panose="020B0604020202020204" pitchFamily="34" charset="0"/>
              <a:buChar char="•"/>
            </a:pPr>
            <a:r>
              <a:rPr lang="en-US" sz="2800" dirty="0"/>
              <a:t>Modeling Process</a:t>
            </a:r>
          </a:p>
          <a:p>
            <a:pPr indent="-228600">
              <a:lnSpc>
                <a:spcPct val="100000"/>
              </a:lnSpc>
              <a:buFont typeface="Arial" panose="020B0604020202020204" pitchFamily="34" charset="0"/>
              <a:buChar char="•"/>
            </a:pPr>
            <a:r>
              <a:rPr lang="en-US" sz="2800" dirty="0"/>
              <a:t>Next Steps</a:t>
            </a:r>
          </a:p>
          <a:p>
            <a:pPr indent="-228600">
              <a:lnSpc>
                <a:spcPct val="100000"/>
              </a:lnSpc>
              <a:buFont typeface="Arial" panose="020B0604020202020204" pitchFamily="34" charset="0"/>
              <a:buChar char="•"/>
            </a:pPr>
            <a:r>
              <a:rPr lang="en-US" sz="2800" dirty="0"/>
              <a:t>Appendix(s)</a:t>
            </a:r>
          </a:p>
        </p:txBody>
      </p:sp>
      <p:cxnSp>
        <p:nvCxnSpPr>
          <p:cNvPr id="128" name="Straight Connector 127">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8351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835209C-5E35-5030-008F-3F4EE2854394}"/>
              </a:ext>
            </a:extLst>
          </p:cNvPr>
          <p:cNvSpPr>
            <a:spLocks noGrp="1"/>
          </p:cNvSpPr>
          <p:nvPr>
            <p:ph type="pic" sz="quarter" idx="10"/>
          </p:nvPr>
        </p:nvSpPr>
        <p:spPr/>
        <p:txBody>
          <a:bodyPr/>
          <a:lstStyle/>
          <a:p>
            <a:endParaRPr lang="en-US" dirty="0"/>
          </a:p>
        </p:txBody>
      </p:sp>
      <p:sp>
        <p:nvSpPr>
          <p:cNvPr id="3" name="Title 2">
            <a:extLst>
              <a:ext uri="{FF2B5EF4-FFF2-40B4-BE49-F238E27FC236}">
                <a16:creationId xmlns:a16="http://schemas.microsoft.com/office/drawing/2014/main" id="{F18D8088-4228-F728-418B-1FB0D107F09C}"/>
              </a:ext>
            </a:extLst>
          </p:cNvPr>
          <p:cNvSpPr>
            <a:spLocks noGrp="1"/>
          </p:cNvSpPr>
          <p:nvPr>
            <p:ph type="title"/>
          </p:nvPr>
        </p:nvSpPr>
        <p:spPr/>
        <p:txBody>
          <a:bodyPr/>
          <a:lstStyle/>
          <a:p>
            <a:r>
              <a:rPr lang="en-US" dirty="0"/>
              <a:t>Appendix 1</a:t>
            </a:r>
          </a:p>
        </p:txBody>
      </p:sp>
    </p:spTree>
    <p:extLst>
      <p:ext uri="{BB962C8B-B14F-4D97-AF65-F5344CB8AC3E}">
        <p14:creationId xmlns:p14="http://schemas.microsoft.com/office/powerpoint/2010/main" val="8621336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154EB2-B019-2247-82F3-AE1413C6E21B}"/>
              </a:ext>
            </a:extLst>
          </p:cNvPr>
          <p:cNvSpPr>
            <a:spLocks noGrp="1"/>
          </p:cNvSpPr>
          <p:nvPr>
            <p:ph type="title"/>
          </p:nvPr>
        </p:nvSpPr>
        <p:spPr>
          <a:xfrm>
            <a:off x="1143000" y="533401"/>
            <a:ext cx="9906000" cy="571499"/>
          </a:xfrm>
        </p:spPr>
        <p:txBody>
          <a:bodyPr/>
          <a:lstStyle/>
          <a:p>
            <a:r>
              <a:rPr lang="en-US" dirty="0"/>
              <a:t>OLS Model Results</a:t>
            </a:r>
          </a:p>
        </p:txBody>
      </p:sp>
      <p:pic>
        <p:nvPicPr>
          <p:cNvPr id="7" name="Picture 6">
            <a:extLst>
              <a:ext uri="{FF2B5EF4-FFF2-40B4-BE49-F238E27FC236}">
                <a16:creationId xmlns:a16="http://schemas.microsoft.com/office/drawing/2014/main" id="{4E9A0D30-065C-039A-1716-887F86F3E463}"/>
              </a:ext>
            </a:extLst>
          </p:cNvPr>
          <p:cNvPicPr>
            <a:picLocks noChangeAspect="1"/>
          </p:cNvPicPr>
          <p:nvPr/>
        </p:nvPicPr>
        <p:blipFill>
          <a:blip r:embed="rId3"/>
          <a:stretch>
            <a:fillRect/>
          </a:stretch>
        </p:blipFill>
        <p:spPr>
          <a:xfrm>
            <a:off x="1143000" y="1304802"/>
            <a:ext cx="4457929" cy="4781796"/>
          </a:xfrm>
          <a:prstGeom prst="rect">
            <a:avLst/>
          </a:prstGeom>
        </p:spPr>
      </p:pic>
      <p:sp>
        <p:nvSpPr>
          <p:cNvPr id="9" name="TextBox 8">
            <a:extLst>
              <a:ext uri="{FF2B5EF4-FFF2-40B4-BE49-F238E27FC236}">
                <a16:creationId xmlns:a16="http://schemas.microsoft.com/office/drawing/2014/main" id="{59B71537-3BE7-A769-C27D-BC2A33A29C06}"/>
              </a:ext>
            </a:extLst>
          </p:cNvPr>
          <p:cNvSpPr txBox="1"/>
          <p:nvPr/>
        </p:nvSpPr>
        <p:spPr>
          <a:xfrm>
            <a:off x="6286500" y="1535668"/>
            <a:ext cx="2959100" cy="3139321"/>
          </a:xfrm>
          <a:prstGeom prst="rect">
            <a:avLst/>
          </a:prstGeom>
          <a:noFill/>
        </p:spPr>
        <p:txBody>
          <a:bodyPr wrap="square" rtlCol="0">
            <a:spAutoFit/>
          </a:bodyPr>
          <a:lstStyle/>
          <a:p>
            <a:r>
              <a:rPr lang="en-US" dirty="0"/>
              <a:t>Notes:</a:t>
            </a:r>
          </a:p>
          <a:p>
            <a:r>
              <a:rPr lang="en-US" dirty="0"/>
              <a:t>[1] Standard Errors assume that the covariance matrix of the errors is correctly specified.</a:t>
            </a:r>
            <a:br>
              <a:rPr lang="en-US" dirty="0"/>
            </a:br>
            <a:endParaRPr lang="en-US" dirty="0"/>
          </a:p>
          <a:p>
            <a:r>
              <a:rPr lang="en-US" dirty="0"/>
              <a:t>[2] The smallest eigenvalue is 3.37e-22. This might indicate that there are</a:t>
            </a:r>
          </a:p>
          <a:p>
            <a:r>
              <a:rPr lang="en-US" dirty="0"/>
              <a:t>strong multicollinearity problems or that the design matrix is singular.</a:t>
            </a:r>
          </a:p>
        </p:txBody>
      </p:sp>
      <p:sp>
        <p:nvSpPr>
          <p:cNvPr id="11" name="TextBox 10">
            <a:extLst>
              <a:ext uri="{FF2B5EF4-FFF2-40B4-BE49-F238E27FC236}">
                <a16:creationId xmlns:a16="http://schemas.microsoft.com/office/drawing/2014/main" id="{BB8384D9-DF73-9239-FAC7-C78CA31BCBBA}"/>
              </a:ext>
            </a:extLst>
          </p:cNvPr>
          <p:cNvSpPr txBox="1"/>
          <p:nvPr/>
        </p:nvSpPr>
        <p:spPr>
          <a:xfrm>
            <a:off x="6286500" y="5105757"/>
            <a:ext cx="5143500" cy="1477328"/>
          </a:xfrm>
          <a:prstGeom prst="rect">
            <a:avLst/>
          </a:prstGeom>
          <a:noFill/>
        </p:spPr>
        <p:txBody>
          <a:bodyPr wrap="square" rtlCol="0">
            <a:spAutoFit/>
          </a:bodyPr>
          <a:lstStyle/>
          <a:p>
            <a:r>
              <a:rPr lang="en-US"/>
              <a:t>Most overall significant categorical varaibles of LINEAR REGRESSION  are  :</a:t>
            </a:r>
          </a:p>
          <a:p>
            <a:r>
              <a:rPr lang="en-US"/>
              <a:t> ['seats', 'location', 'owner_type', 'fuel_type', 'transmission', 'mileage', 'kilometers_driven', 'kilometers_driven_log', 'engine', 'brand', 'power', 'year']</a:t>
            </a:r>
            <a:endParaRPr lang="en-US" dirty="0"/>
          </a:p>
        </p:txBody>
      </p:sp>
    </p:spTree>
    <p:extLst>
      <p:ext uri="{BB962C8B-B14F-4D97-AF65-F5344CB8AC3E}">
        <p14:creationId xmlns:p14="http://schemas.microsoft.com/office/powerpoint/2010/main" val="41298568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66A9D-FF30-53EB-5710-27685B8F40D8}"/>
              </a:ext>
            </a:extLst>
          </p:cNvPr>
          <p:cNvSpPr>
            <a:spLocks noGrp="1"/>
          </p:cNvSpPr>
          <p:nvPr>
            <p:ph type="title"/>
          </p:nvPr>
        </p:nvSpPr>
        <p:spPr/>
        <p:txBody>
          <a:bodyPr/>
          <a:lstStyle/>
          <a:p>
            <a:r>
              <a:rPr lang="en-US" dirty="0"/>
              <a:t>Model Comparison</a:t>
            </a:r>
          </a:p>
        </p:txBody>
      </p:sp>
      <p:pic>
        <p:nvPicPr>
          <p:cNvPr id="5" name="Picture 4">
            <a:extLst>
              <a:ext uri="{FF2B5EF4-FFF2-40B4-BE49-F238E27FC236}">
                <a16:creationId xmlns:a16="http://schemas.microsoft.com/office/drawing/2014/main" id="{FE250636-62E1-5B20-EBAF-73F36230C914}"/>
              </a:ext>
            </a:extLst>
          </p:cNvPr>
          <p:cNvPicPr>
            <a:picLocks noChangeAspect="1"/>
          </p:cNvPicPr>
          <p:nvPr/>
        </p:nvPicPr>
        <p:blipFill>
          <a:blip r:embed="rId2"/>
          <a:stretch>
            <a:fillRect/>
          </a:stretch>
        </p:blipFill>
        <p:spPr>
          <a:xfrm>
            <a:off x="838050" y="2351572"/>
            <a:ext cx="10736950" cy="2590872"/>
          </a:xfrm>
          <a:prstGeom prst="rect">
            <a:avLst/>
          </a:prstGeom>
        </p:spPr>
      </p:pic>
    </p:spTree>
    <p:extLst>
      <p:ext uri="{BB962C8B-B14F-4D97-AF65-F5344CB8AC3E}">
        <p14:creationId xmlns:p14="http://schemas.microsoft.com/office/powerpoint/2010/main" val="474118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xfrm>
            <a:off x="1524000" y="743671"/>
            <a:ext cx="9144000" cy="2314489"/>
          </a:xfrm>
          <a:noFill/>
        </p:spPr>
        <p:txBody>
          <a:bodyPr anchor="b"/>
          <a:lstStyle/>
          <a:p>
            <a:r>
              <a:rPr lang="en-US" b="1" dirty="0"/>
              <a:t>The Problem: </a:t>
            </a:r>
            <a:br>
              <a:rPr lang="en-US" b="1" dirty="0"/>
            </a:br>
            <a:r>
              <a:rPr lang="en-US" sz="3300" i="0" dirty="0">
                <a:latin typeface="Roboto" panose="02000000000000000000" pitchFamily="2" charset="0"/>
                <a:ea typeface="Roboto" panose="02000000000000000000" pitchFamily="2" charset="0"/>
              </a:rPr>
              <a:t> We need to find our place in a growing market.</a:t>
            </a:r>
          </a:p>
        </p:txBody>
      </p:sp>
      <p:pic>
        <p:nvPicPr>
          <p:cNvPr id="17" name="Picture Placeholder 16" descr="A city with tall buildings">
            <a:extLst>
              <a:ext uri="{FF2B5EF4-FFF2-40B4-BE49-F238E27FC236}">
                <a16:creationId xmlns:a16="http://schemas.microsoft.com/office/drawing/2014/main" id="{4D6EE8D1-247A-B95F-BD1A-A2D76964CF34}"/>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3" r="13"/>
          <a:stretch/>
        </p:blipFill>
        <p:spPr/>
      </p:pic>
    </p:spTree>
    <p:extLst>
      <p:ext uri="{BB962C8B-B14F-4D97-AF65-F5344CB8AC3E}">
        <p14:creationId xmlns:p14="http://schemas.microsoft.com/office/powerpoint/2010/main" val="821088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3980981" y="317275"/>
            <a:ext cx="6930838" cy="1182341"/>
          </a:xfrm>
          <a:noFill/>
        </p:spPr>
        <p:txBody>
          <a:bodyPr/>
          <a:lstStyle/>
          <a:p>
            <a:r>
              <a:rPr lang="en-US" dirty="0"/>
              <a:t>The Used Car Market is Growing</a:t>
            </a:r>
          </a:p>
        </p:txBody>
      </p:sp>
      <p:pic>
        <p:nvPicPr>
          <p:cNvPr id="24" name="Picture Placeholder 7" descr="Looking up view of tall buildings">
            <a:extLst>
              <a:ext uri="{FF2B5EF4-FFF2-40B4-BE49-F238E27FC236}">
                <a16:creationId xmlns:a16="http://schemas.microsoft.com/office/drawing/2014/main" id="{A672B903-78EE-718A-C122-69D51207883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61" b="61"/>
          <a:stretch/>
        </p:blipFill>
        <p:spPr>
          <a:noFill/>
        </p:spPr>
      </p:pic>
      <p:sp>
        <p:nvSpPr>
          <p:cNvPr id="3" name="Content Placeholder 2">
            <a:extLst>
              <a:ext uri="{FF2B5EF4-FFF2-40B4-BE49-F238E27FC236}">
                <a16:creationId xmlns:a16="http://schemas.microsoft.com/office/drawing/2014/main" id="{A6A33159-D030-2F82-A142-F75940728319}"/>
              </a:ext>
            </a:extLst>
          </p:cNvPr>
          <p:cNvSpPr>
            <a:spLocks noGrp="1"/>
          </p:cNvSpPr>
          <p:nvPr>
            <p:ph sz="half" idx="2"/>
          </p:nvPr>
        </p:nvSpPr>
        <p:spPr>
          <a:xfrm>
            <a:off x="3970116" y="1592627"/>
            <a:ext cx="6941703" cy="4297680"/>
          </a:xfrm>
          <a:noFill/>
        </p:spPr>
        <p:txBody>
          <a:bodyPr vert="horz" lIns="91440" tIns="45720" rIns="91440" bIns="45720" rtlCol="0" anchor="t">
            <a:normAutofit fontScale="92500" lnSpcReduction="10000"/>
          </a:bodyPr>
          <a:lstStyle/>
          <a:p>
            <a:r>
              <a:rPr lang="en-US" b="1" dirty="0"/>
              <a:t>Global market size</a:t>
            </a:r>
            <a:br>
              <a:rPr lang="en-US" dirty="0"/>
            </a:br>
            <a:r>
              <a:rPr lang="en-US" dirty="0"/>
              <a:t>The used car market is projected to reach over </a:t>
            </a:r>
            <a:r>
              <a:rPr lang="en-US" b="1" dirty="0"/>
              <a:t>$1.5 trillion in 2027</a:t>
            </a:r>
            <a:r>
              <a:rPr lang="en-US" dirty="0"/>
              <a:t>, up from $1.2 trillion in 2020. This growth is due to changing car ownership patterns and the rise of online sales channels.</a:t>
            </a:r>
          </a:p>
          <a:p>
            <a:r>
              <a:rPr lang="en-US" b="1" dirty="0"/>
              <a:t>US market size</a:t>
            </a:r>
            <a:br>
              <a:rPr lang="en-US" dirty="0"/>
            </a:br>
            <a:r>
              <a:rPr lang="en-US" dirty="0"/>
              <a:t>The US used car market was valued at </a:t>
            </a:r>
            <a:r>
              <a:rPr lang="en-US" b="1" dirty="0"/>
              <a:t>$191.24 billion </a:t>
            </a:r>
            <a:r>
              <a:rPr lang="en-US" dirty="0"/>
              <a:t>in 2022 and is expected to reach </a:t>
            </a:r>
            <a:r>
              <a:rPr lang="en-US" b="1" dirty="0"/>
              <a:t>$385.18 billion </a:t>
            </a:r>
            <a:r>
              <a:rPr lang="en-US" dirty="0"/>
              <a:t>by 2032. </a:t>
            </a:r>
            <a:br>
              <a:rPr lang="en-US" dirty="0"/>
            </a:br>
            <a:r>
              <a:rPr lang="en-US" dirty="0"/>
              <a:t>In 2021, over </a:t>
            </a:r>
            <a:r>
              <a:rPr lang="en-US" b="1" dirty="0"/>
              <a:t>43.1 million used light vehicles</a:t>
            </a:r>
            <a:r>
              <a:rPr lang="en-US" dirty="0"/>
              <a:t> were sold in the US, which was a slight increase from 2019. However, Cox Automotive estimated that used retail sales for 2023 were down about 3% from the previous year, due </a:t>
            </a:r>
            <a:r>
              <a:rPr lang="en-US" b="1" dirty="0"/>
              <a:t>to a limited supply of newer used vehicles.</a:t>
            </a:r>
          </a:p>
          <a:p>
            <a:r>
              <a:rPr lang="en-US" dirty="0"/>
              <a:t>Used car prices</a:t>
            </a:r>
            <a:br>
              <a:rPr lang="en-US" dirty="0"/>
            </a:br>
            <a:r>
              <a:rPr lang="en-US" dirty="0"/>
              <a:t>As of July 2024, used car prices are falling, which is good for buyers but challenging for sellers. Consumer Reports says that higher interest rates and manufacturers' focus on new models have made used cars less affordable.</a:t>
            </a:r>
          </a:p>
        </p:txBody>
      </p:sp>
      <p:sp>
        <p:nvSpPr>
          <p:cNvPr id="5" name="TextBox 4">
            <a:extLst>
              <a:ext uri="{FF2B5EF4-FFF2-40B4-BE49-F238E27FC236}">
                <a16:creationId xmlns:a16="http://schemas.microsoft.com/office/drawing/2014/main" id="{32CBBE72-4D3B-0046-0F57-145F7DD8B94A}"/>
              </a:ext>
            </a:extLst>
          </p:cNvPr>
          <p:cNvSpPr txBox="1"/>
          <p:nvPr/>
        </p:nvSpPr>
        <p:spPr>
          <a:xfrm>
            <a:off x="5019040" y="6079348"/>
            <a:ext cx="6121400" cy="338554"/>
          </a:xfrm>
          <a:prstGeom prst="rect">
            <a:avLst/>
          </a:prstGeom>
          <a:noFill/>
        </p:spPr>
        <p:txBody>
          <a:bodyPr wrap="square">
            <a:spAutoFit/>
          </a:bodyPr>
          <a:lstStyle/>
          <a:p>
            <a:r>
              <a:rPr lang="en-US" sz="800" dirty="0">
                <a:hlinkClick r:id="rId4"/>
              </a:rPr>
              <a:t>https://www.coxautoinc.com/market-insights/estimated-monthly-used-vehicle-saar-and-volume/#:~:text=A%20monthly%20post%20will%20be,54%2C000%20units%2C%20from%20December%202022</a:t>
            </a:r>
            <a:r>
              <a:rPr lang="en-US" sz="800" dirty="0"/>
              <a:t>. </a:t>
            </a:r>
          </a:p>
        </p:txBody>
      </p:sp>
    </p:spTree>
    <p:extLst>
      <p:ext uri="{BB962C8B-B14F-4D97-AF65-F5344CB8AC3E}">
        <p14:creationId xmlns:p14="http://schemas.microsoft.com/office/powerpoint/2010/main" val="3666674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1143000" y="451105"/>
            <a:ext cx="9906000" cy="865631"/>
          </a:xfrm>
          <a:noFill/>
        </p:spPr>
        <p:txBody>
          <a:bodyPr/>
          <a:lstStyle/>
          <a:p>
            <a:r>
              <a:rPr lang="en-US" dirty="0"/>
              <a:t>What about our competition?</a:t>
            </a:r>
          </a:p>
        </p:txBody>
      </p:sp>
      <p:sp>
        <p:nvSpPr>
          <p:cNvPr id="4" name="Content Placeholder 3">
            <a:extLst>
              <a:ext uri="{FF2B5EF4-FFF2-40B4-BE49-F238E27FC236}">
                <a16:creationId xmlns:a16="http://schemas.microsoft.com/office/drawing/2014/main" id="{ACFBB810-3430-2C29-1AA0-9744AA0A1AA3}"/>
              </a:ext>
            </a:extLst>
          </p:cNvPr>
          <p:cNvSpPr>
            <a:spLocks noGrp="1"/>
          </p:cNvSpPr>
          <p:nvPr>
            <p:ph sz="half" idx="14"/>
          </p:nvPr>
        </p:nvSpPr>
        <p:spPr>
          <a:xfrm>
            <a:off x="938403" y="3315844"/>
            <a:ext cx="4337685" cy="3057524"/>
          </a:xfrm>
          <a:solidFill>
            <a:schemeClr val="bg1"/>
          </a:solidFill>
        </p:spPr>
        <p:txBody>
          <a:bodyPr>
            <a:normAutofit fontScale="92500" lnSpcReduction="10000"/>
          </a:bodyPr>
          <a:lstStyle/>
          <a:p>
            <a:r>
              <a:rPr lang="en-US" sz="1600" b="1" dirty="0"/>
              <a:t>CarGurus</a:t>
            </a:r>
          </a:p>
          <a:p>
            <a:pPr lvl="1"/>
            <a:r>
              <a:rPr lang="en-US" sz="1600" dirty="0"/>
              <a:t>Offers Unbiased Listings: CarGurus doesn’t discriminate by putting paying customers’ vehicles first. The best deals are listed at the top, followed by fair deals and then those that are priced over the Instant Market Value.</a:t>
            </a:r>
          </a:p>
          <a:p>
            <a:pPr lvl="1"/>
            <a:r>
              <a:rPr lang="en-US" sz="1600" dirty="0"/>
              <a:t>Dealer Reviews: You can read CarGurus’ reviews by other buyers which can tell you what to expect from a particular dealer.</a:t>
            </a:r>
          </a:p>
          <a:p>
            <a:pPr lvl="1"/>
            <a:r>
              <a:rPr lang="en-US" sz="1600" b="1" dirty="0"/>
              <a:t>However,  </a:t>
            </a:r>
            <a:r>
              <a:rPr lang="en-US" sz="1600" dirty="0"/>
              <a:t>“Market Value” of the cars posted are abstract calculations and frequently different than other common pricing models such as the Kelly Blue Book…. </a:t>
            </a:r>
          </a:p>
        </p:txBody>
      </p:sp>
      <p:pic>
        <p:nvPicPr>
          <p:cNvPr id="1026" name="Picture 2" descr="High-Efficiency Search Engine Marketing ...">
            <a:extLst>
              <a:ext uri="{FF2B5EF4-FFF2-40B4-BE49-F238E27FC236}">
                <a16:creationId xmlns:a16="http://schemas.microsoft.com/office/drawing/2014/main" id="{B888E842-3EB3-9378-F0DC-BFA43D6A83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617345"/>
            <a:ext cx="2962275" cy="1543050"/>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pic>
        <p:nvPicPr>
          <p:cNvPr id="1028" name="Picture 4" descr="TrueCar">
            <a:extLst>
              <a:ext uri="{FF2B5EF4-FFF2-40B4-BE49-F238E27FC236}">
                <a16:creationId xmlns:a16="http://schemas.microsoft.com/office/drawing/2014/main" id="{314A5102-2687-7517-6CF0-B092D2C0AA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1113" y="1617345"/>
            <a:ext cx="2952750" cy="155257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3">
            <a:extLst>
              <a:ext uri="{FF2B5EF4-FFF2-40B4-BE49-F238E27FC236}">
                <a16:creationId xmlns:a16="http://schemas.microsoft.com/office/drawing/2014/main" id="{9EC4D84F-9694-A35D-4A35-63F4DF521992}"/>
              </a:ext>
            </a:extLst>
          </p:cNvPr>
          <p:cNvSpPr txBox="1">
            <a:spLocks/>
          </p:cNvSpPr>
          <p:nvPr/>
        </p:nvSpPr>
        <p:spPr>
          <a:xfrm>
            <a:off x="7075043" y="3346704"/>
            <a:ext cx="4337685" cy="3057524"/>
          </a:xfrm>
          <a:prstGeom prst="rect">
            <a:avLst/>
          </a:prstGeom>
          <a:solidFill>
            <a:schemeClr val="bg1"/>
          </a:solidFill>
        </p:spPr>
        <p:txBody>
          <a:bodyPr vert="horz" lIns="91440" tIns="45720" rIns="91440" bIns="45720" rtlCol="0">
            <a:normAutofit fontScale="92500" lnSpcReduction="20000"/>
          </a:bodyPr>
          <a:lstStyle>
            <a:lvl1pPr marL="0" indent="0" algn="l" defTabSz="914400" rtl="0" eaLnBrk="1" latinLnBrk="0" hangingPunct="1">
              <a:lnSpc>
                <a:spcPct val="100000"/>
              </a:lnSpc>
              <a:spcBef>
                <a:spcPts val="1000"/>
              </a:spcBef>
              <a:spcAft>
                <a:spcPts val="500"/>
              </a:spcAft>
              <a:buSzPct val="80000"/>
              <a:buFont typeface="Arial" panose="020B0604020202020204" pitchFamily="34" charset="0"/>
              <a:buNone/>
              <a:defRPr sz="1800" kern="1200">
                <a:solidFill>
                  <a:schemeClr val="tx2"/>
                </a:solidFill>
                <a:latin typeface="+mn-lt"/>
                <a:ea typeface="+mn-ea"/>
                <a:cs typeface="+mn-cs"/>
              </a:defRPr>
            </a:lvl1pPr>
            <a:lvl2pPr marL="0" indent="-228600" algn="l" defTabSz="914400" rtl="0" eaLnBrk="1" latinLnBrk="0" hangingPunct="1">
              <a:lnSpc>
                <a:spcPct val="100000"/>
              </a:lnSpc>
              <a:spcBef>
                <a:spcPts val="1000"/>
              </a:spcBef>
              <a:spcAft>
                <a:spcPts val="500"/>
              </a:spcAft>
              <a:buSzPct val="80000"/>
              <a:buFont typeface="Arial" panose="020B0604020202020204" pitchFamily="34" charset="0"/>
              <a:buChar char="•"/>
              <a:defRPr sz="1800" kern="1200">
                <a:solidFill>
                  <a:schemeClr val="tx2"/>
                </a:solidFill>
                <a:latin typeface="+mn-lt"/>
                <a:ea typeface="+mn-ea"/>
                <a:cs typeface="+mn-cs"/>
              </a:defRPr>
            </a:lvl2pPr>
            <a:lvl3pPr marL="457200" indent="-228600" algn="l" defTabSz="914400" rtl="0" eaLnBrk="1" latinLnBrk="0" hangingPunct="1">
              <a:lnSpc>
                <a:spcPct val="100000"/>
              </a:lnSpc>
              <a:spcBef>
                <a:spcPts val="1000"/>
              </a:spcBef>
              <a:spcAft>
                <a:spcPts val="500"/>
              </a:spcAft>
              <a:buSzPct val="80000"/>
              <a:buFont typeface="Arial" panose="020B0604020202020204" pitchFamily="34" charset="0"/>
              <a:buChar char="•"/>
              <a:defRPr sz="1800" kern="1200">
                <a:solidFill>
                  <a:schemeClr val="tx2"/>
                </a:solidFill>
                <a:latin typeface="+mn-lt"/>
                <a:ea typeface="+mn-ea"/>
                <a:cs typeface="+mn-cs"/>
              </a:defRPr>
            </a:lvl3pPr>
            <a:lvl4pPr marL="685800" indent="-228600" algn="l" defTabSz="914400" rtl="0" eaLnBrk="1" latinLnBrk="0" hangingPunct="1">
              <a:lnSpc>
                <a:spcPct val="100000"/>
              </a:lnSpc>
              <a:spcBef>
                <a:spcPts val="1000"/>
              </a:spcBef>
              <a:spcAft>
                <a:spcPts val="500"/>
              </a:spcAft>
              <a:buSzPct val="80000"/>
              <a:buFont typeface="Arial" panose="020B0604020202020204" pitchFamily="34" charset="0"/>
              <a:buChar char="•"/>
              <a:defRPr sz="1800" kern="1200">
                <a:solidFill>
                  <a:schemeClr val="tx2"/>
                </a:solidFill>
                <a:latin typeface="+mn-lt"/>
                <a:ea typeface="+mn-ea"/>
                <a:cs typeface="+mn-cs"/>
              </a:defRPr>
            </a:lvl4pPr>
            <a:lvl5pPr marL="914400" indent="-228600" algn="l" defTabSz="914400" rtl="0" eaLnBrk="1" latinLnBrk="0" hangingPunct="1">
              <a:lnSpc>
                <a:spcPct val="100000"/>
              </a:lnSpc>
              <a:spcBef>
                <a:spcPts val="1000"/>
              </a:spcBef>
              <a:spcAft>
                <a:spcPts val="500"/>
              </a:spcAft>
              <a:buSzPct val="80000"/>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t>TrueCar</a:t>
            </a:r>
          </a:p>
          <a:p>
            <a:pPr lvl="1"/>
            <a:r>
              <a:rPr lang="en-US" sz="1600" dirty="0"/>
              <a:t>User-Friendly Search Tools and Vehicle Research Resources: TrueCar provides user-friendly search tools and vehicle research resources, making shopping and comparing easy</a:t>
            </a:r>
          </a:p>
          <a:p>
            <a:pPr lvl="1"/>
            <a:r>
              <a:rPr lang="en-US" sz="1600" dirty="0"/>
              <a:t>Large Dealer Network: TrueCar has a large dealer network, which expands the inventory selection – the portal aggregates data from these dealers to obtain pricing estimates for cars.</a:t>
            </a:r>
          </a:p>
          <a:p>
            <a:pPr lvl="1"/>
            <a:r>
              <a:rPr lang="en-US" sz="1600" b="1" dirty="0"/>
              <a:t>However,  </a:t>
            </a:r>
            <a:r>
              <a:rPr lang="en-US" sz="1600" dirty="0"/>
              <a:t>pricing data is based on averages of new cars and discounted for age – but there is little information on why a particular car may have the price that it does…</a:t>
            </a:r>
          </a:p>
        </p:txBody>
      </p:sp>
    </p:spTree>
    <p:extLst>
      <p:ext uri="{BB962C8B-B14F-4D97-AF65-F5344CB8AC3E}">
        <p14:creationId xmlns:p14="http://schemas.microsoft.com/office/powerpoint/2010/main" val="837402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1" name="Straight Connector 3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38" name="Rectangle 37">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5146159" y="685800"/>
            <a:ext cx="6238688" cy="1382233"/>
          </a:xfrm>
        </p:spPr>
        <p:txBody>
          <a:bodyPr vert="horz" lIns="91440" tIns="45720" rIns="91440" bIns="45720" rtlCol="0" anchor="ctr">
            <a:normAutofit/>
          </a:bodyPr>
          <a:lstStyle/>
          <a:p>
            <a:r>
              <a:rPr lang="en-US"/>
              <a:t>SO how do we differentiate?  </a:t>
            </a:r>
          </a:p>
        </p:txBody>
      </p:sp>
      <p:pic>
        <p:nvPicPr>
          <p:cNvPr id="6" name="Picture 5" descr="Aerial view of two rows of cars in parking-lot">
            <a:extLst>
              <a:ext uri="{FF2B5EF4-FFF2-40B4-BE49-F238E27FC236}">
                <a16:creationId xmlns:a16="http://schemas.microsoft.com/office/drawing/2014/main" id="{0CC46410-B7AB-DE64-8F20-808EBCADEB20}"/>
              </a:ext>
            </a:extLst>
          </p:cNvPr>
          <p:cNvPicPr>
            <a:picLocks noChangeAspect="1"/>
          </p:cNvPicPr>
          <p:nvPr/>
        </p:nvPicPr>
        <p:blipFill>
          <a:blip r:embed="rId3">
            <a:extLst>
              <a:ext uri="{28A0092B-C50C-407E-A947-70E740481C1C}">
                <a14:useLocalDpi xmlns:a14="http://schemas.microsoft.com/office/drawing/2010/main" val="0"/>
              </a:ext>
            </a:extLst>
          </a:blip>
          <a:srcRect l="41902" r="10054" b="-1"/>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Subtitle 2">
            <a:extLst>
              <a:ext uri="{FF2B5EF4-FFF2-40B4-BE49-F238E27FC236}">
                <a16:creationId xmlns:a16="http://schemas.microsoft.com/office/drawing/2014/main" id="{72446868-83F0-CEEF-5E60-6D55C93B523F}"/>
              </a:ext>
            </a:extLst>
          </p:cNvPr>
          <p:cNvSpPr>
            <a:spLocks noGrp="1"/>
          </p:cNvSpPr>
          <p:nvPr>
            <p:ph type="subTitle" idx="1"/>
          </p:nvPr>
        </p:nvSpPr>
        <p:spPr>
          <a:xfrm>
            <a:off x="5146158" y="2301949"/>
            <a:ext cx="6238687" cy="4022650"/>
          </a:xfrm>
        </p:spPr>
        <p:txBody>
          <a:bodyPr vert="horz" lIns="91440" tIns="45720" rIns="91440" bIns="45720" rtlCol="0">
            <a:normAutofit lnSpcReduction="10000"/>
          </a:bodyPr>
          <a:lstStyle/>
          <a:p>
            <a:r>
              <a:rPr lang="en-US" b="0" spc="300" dirty="0">
                <a:solidFill>
                  <a:schemeClr val="tx2"/>
                </a:solidFill>
              </a:rPr>
              <a:t>Our strategy will focus on </a:t>
            </a:r>
          </a:p>
          <a:p>
            <a:r>
              <a:rPr lang="en-US" spc="300" dirty="0">
                <a:solidFill>
                  <a:schemeClr val="tx2"/>
                </a:solidFill>
              </a:rPr>
              <a:t>Data-Driven insights </a:t>
            </a:r>
            <a:r>
              <a:rPr lang="en-US" b="0" spc="300" dirty="0">
                <a:solidFill>
                  <a:schemeClr val="tx2"/>
                </a:solidFill>
              </a:rPr>
              <a:t>for used-car prices and</a:t>
            </a:r>
            <a:br>
              <a:rPr lang="en-US" b="0" spc="300" dirty="0">
                <a:solidFill>
                  <a:schemeClr val="tx2"/>
                </a:solidFill>
              </a:rPr>
            </a:br>
            <a:r>
              <a:rPr lang="en-US" b="0" spc="300" dirty="0">
                <a:solidFill>
                  <a:schemeClr val="tx2"/>
                </a:solidFill>
              </a:rPr>
              <a:t> </a:t>
            </a:r>
          </a:p>
          <a:p>
            <a:r>
              <a:rPr lang="en-US" spc="300" dirty="0">
                <a:solidFill>
                  <a:schemeClr val="tx2"/>
                </a:solidFill>
              </a:rPr>
              <a:t>clear presentation of the specific factors </a:t>
            </a:r>
            <a:r>
              <a:rPr lang="en-US" b="0" spc="300" dirty="0">
                <a:solidFill>
                  <a:schemeClr val="tx2"/>
                </a:solidFill>
              </a:rPr>
              <a:t>which had the greatest impact on the pricing of the vehicle – </a:t>
            </a:r>
            <a:br>
              <a:rPr lang="en-US" b="0" spc="300" dirty="0">
                <a:solidFill>
                  <a:schemeClr val="tx2"/>
                </a:solidFill>
              </a:rPr>
            </a:br>
            <a:endParaRPr lang="en-US" b="0" spc="300" dirty="0">
              <a:solidFill>
                <a:schemeClr val="tx2"/>
              </a:solidFill>
            </a:endParaRPr>
          </a:p>
          <a:p>
            <a:r>
              <a:rPr lang="en-US" spc="300" dirty="0">
                <a:solidFill>
                  <a:schemeClr val="tx2"/>
                </a:solidFill>
              </a:rPr>
              <a:t>presenting accurate data to our customers</a:t>
            </a:r>
            <a:r>
              <a:rPr lang="en-US" b="0" spc="300" dirty="0">
                <a:solidFill>
                  <a:schemeClr val="tx2"/>
                </a:solidFill>
              </a:rPr>
              <a:t> and instilling </a:t>
            </a:r>
            <a:br>
              <a:rPr lang="en-US" b="0" spc="300" dirty="0">
                <a:solidFill>
                  <a:schemeClr val="tx2"/>
                </a:solidFill>
              </a:rPr>
            </a:br>
            <a:br>
              <a:rPr lang="en-US" b="0" spc="300" dirty="0">
                <a:solidFill>
                  <a:schemeClr val="tx2"/>
                </a:solidFill>
              </a:rPr>
            </a:br>
            <a:r>
              <a:rPr lang="en-US" spc="300" dirty="0">
                <a:solidFill>
                  <a:schemeClr val="tx2"/>
                </a:solidFill>
              </a:rPr>
              <a:t>trust in our platform </a:t>
            </a:r>
            <a:r>
              <a:rPr lang="en-US" b="0" spc="300" dirty="0">
                <a:solidFill>
                  <a:schemeClr val="tx2"/>
                </a:solidFill>
              </a:rPr>
              <a:t>to be their aid in their used car shopping experience. </a:t>
            </a:r>
          </a:p>
        </p:txBody>
      </p:sp>
      <p:cxnSp>
        <p:nvCxnSpPr>
          <p:cNvPr id="39" name="Straight Connector 38">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8212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1524000" y="2962656"/>
            <a:ext cx="9144000" cy="859882"/>
          </a:xfrm>
          <a:solidFill>
            <a:schemeClr val="bg1"/>
          </a:solidFill>
        </p:spPr>
        <p:txBody>
          <a:bodyPr/>
          <a:lstStyle/>
          <a:p>
            <a:r>
              <a:rPr lang="en-US" dirty="0"/>
              <a:t>Data Overview</a:t>
            </a:r>
          </a:p>
        </p:txBody>
      </p:sp>
      <p:sp>
        <p:nvSpPr>
          <p:cNvPr id="3" name="Subtitle 2">
            <a:extLst>
              <a:ext uri="{FF2B5EF4-FFF2-40B4-BE49-F238E27FC236}">
                <a16:creationId xmlns:a16="http://schemas.microsoft.com/office/drawing/2014/main" id="{FEECEBD4-35BF-26BB-D438-DA43EBD5EE89}"/>
              </a:ext>
            </a:extLst>
          </p:cNvPr>
          <p:cNvSpPr>
            <a:spLocks noGrp="1"/>
          </p:cNvSpPr>
          <p:nvPr>
            <p:ph type="subTitle" idx="1"/>
          </p:nvPr>
        </p:nvSpPr>
        <p:spPr>
          <a:xfrm>
            <a:off x="3471672" y="3822538"/>
            <a:ext cx="4172712" cy="419464"/>
          </a:xfrm>
          <a:solidFill>
            <a:schemeClr val="bg1"/>
          </a:solidFill>
        </p:spPr>
        <p:txBody>
          <a:bodyPr/>
          <a:lstStyle/>
          <a:p>
            <a:r>
              <a:rPr lang="en-US" dirty="0"/>
              <a:t>The building blocks of our platform</a:t>
            </a:r>
          </a:p>
        </p:txBody>
      </p:sp>
    </p:spTree>
    <p:extLst>
      <p:ext uri="{BB962C8B-B14F-4D97-AF65-F5344CB8AC3E}">
        <p14:creationId xmlns:p14="http://schemas.microsoft.com/office/powerpoint/2010/main" val="435195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3" name="Straight Connector 42">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57" name="Rectangle 56">
            <a:extLst>
              <a:ext uri="{FF2B5EF4-FFF2-40B4-BE49-F238E27FC236}">
                <a16:creationId xmlns:a16="http://schemas.microsoft.com/office/drawing/2014/main" id="{21FBE127-D2A6-4FA3-A6B9-B8FD1DE4B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a:extLst>
              <a:ext uri="{FF2B5EF4-FFF2-40B4-BE49-F238E27FC236}">
                <a16:creationId xmlns:a16="http://schemas.microsoft.com/office/drawing/2014/main" id="{DDD9C044-4B08-47CC-852C-B22B09675A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4948518" cy="132453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033687E-2F83-4E90-B11A-4B998C1540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818708" cy="642738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292DBC3-1A72-41ED-8432-D0D64FD631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2743200"/>
            <a:ext cx="4477872" cy="4114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9309E4A-5F81-4CAB-B5DB-AB4EB90C71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602477" y="2548218"/>
            <a:ext cx="589522" cy="430978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9" name="Table 8">
            <a:extLst>
              <a:ext uri="{FF2B5EF4-FFF2-40B4-BE49-F238E27FC236}">
                <a16:creationId xmlns:a16="http://schemas.microsoft.com/office/drawing/2014/main" id="{DD419597-05EC-EC44-8F1A-F5B601BDB8D7}"/>
              </a:ext>
            </a:extLst>
          </p:cNvPr>
          <p:cNvGraphicFramePr>
            <a:graphicFrameLocks noGrp="1"/>
          </p:cNvGraphicFramePr>
          <p:nvPr>
            <p:extLst>
              <p:ext uri="{D42A27DB-BD31-4B8C-83A1-F6EECF244321}">
                <p14:modId xmlns:p14="http://schemas.microsoft.com/office/powerpoint/2010/main" val="3982369834"/>
              </p:ext>
            </p:extLst>
          </p:nvPr>
        </p:nvGraphicFramePr>
        <p:xfrm>
          <a:off x="5223912" y="1199768"/>
          <a:ext cx="6829429" cy="4985226"/>
        </p:xfrm>
        <a:graphic>
          <a:graphicData uri="http://schemas.openxmlformats.org/drawingml/2006/table">
            <a:tbl>
              <a:tblPr firstRow="1" bandRow="1">
                <a:solidFill>
                  <a:schemeClr val="tx1">
                    <a:lumMod val="75000"/>
                    <a:lumOff val="25000"/>
                  </a:schemeClr>
                </a:solidFill>
                <a:tableStyleId>{9DCAF9ED-07DC-4A11-8D7F-57B35C25682E}</a:tableStyleId>
              </a:tblPr>
              <a:tblGrid>
                <a:gridCol w="522350">
                  <a:extLst>
                    <a:ext uri="{9D8B030D-6E8A-4147-A177-3AD203B41FA5}">
                      <a16:colId xmlns:a16="http://schemas.microsoft.com/office/drawing/2014/main" val="3990919745"/>
                    </a:ext>
                  </a:extLst>
                </a:gridCol>
                <a:gridCol w="620638">
                  <a:extLst>
                    <a:ext uri="{9D8B030D-6E8A-4147-A177-3AD203B41FA5}">
                      <a16:colId xmlns:a16="http://schemas.microsoft.com/office/drawing/2014/main" val="2655848251"/>
                    </a:ext>
                  </a:extLst>
                </a:gridCol>
                <a:gridCol w="620638">
                  <a:extLst>
                    <a:ext uri="{9D8B030D-6E8A-4147-A177-3AD203B41FA5}">
                      <a16:colId xmlns:a16="http://schemas.microsoft.com/office/drawing/2014/main" val="2224571742"/>
                    </a:ext>
                  </a:extLst>
                </a:gridCol>
                <a:gridCol w="1068765">
                  <a:extLst>
                    <a:ext uri="{9D8B030D-6E8A-4147-A177-3AD203B41FA5}">
                      <a16:colId xmlns:a16="http://schemas.microsoft.com/office/drawing/2014/main" val="931016785"/>
                    </a:ext>
                  </a:extLst>
                </a:gridCol>
                <a:gridCol w="635632">
                  <a:extLst>
                    <a:ext uri="{9D8B030D-6E8A-4147-A177-3AD203B41FA5}">
                      <a16:colId xmlns:a16="http://schemas.microsoft.com/office/drawing/2014/main" val="1855502677"/>
                    </a:ext>
                  </a:extLst>
                </a:gridCol>
                <a:gridCol w="647293">
                  <a:extLst>
                    <a:ext uri="{9D8B030D-6E8A-4147-A177-3AD203B41FA5}">
                      <a16:colId xmlns:a16="http://schemas.microsoft.com/office/drawing/2014/main" val="3177978685"/>
                    </a:ext>
                  </a:extLst>
                </a:gridCol>
                <a:gridCol w="647293">
                  <a:extLst>
                    <a:ext uri="{9D8B030D-6E8A-4147-A177-3AD203B41FA5}">
                      <a16:colId xmlns:a16="http://schemas.microsoft.com/office/drawing/2014/main" val="4148692568"/>
                    </a:ext>
                  </a:extLst>
                </a:gridCol>
                <a:gridCol w="620638">
                  <a:extLst>
                    <a:ext uri="{9D8B030D-6E8A-4147-A177-3AD203B41FA5}">
                      <a16:colId xmlns:a16="http://schemas.microsoft.com/office/drawing/2014/main" val="70345797"/>
                    </a:ext>
                  </a:extLst>
                </a:gridCol>
                <a:gridCol w="798889">
                  <a:extLst>
                    <a:ext uri="{9D8B030D-6E8A-4147-A177-3AD203B41FA5}">
                      <a16:colId xmlns:a16="http://schemas.microsoft.com/office/drawing/2014/main" val="2249400686"/>
                    </a:ext>
                  </a:extLst>
                </a:gridCol>
                <a:gridCol w="647293">
                  <a:extLst>
                    <a:ext uri="{9D8B030D-6E8A-4147-A177-3AD203B41FA5}">
                      <a16:colId xmlns:a16="http://schemas.microsoft.com/office/drawing/2014/main" val="2277648410"/>
                    </a:ext>
                  </a:extLst>
                </a:gridCol>
              </a:tblGrid>
              <a:tr h="553914">
                <a:tc>
                  <a:txBody>
                    <a:bodyPr/>
                    <a:lstStyle/>
                    <a:p>
                      <a:pPr algn="l" fontAlgn="b"/>
                      <a:endParaRPr lang="en-US" sz="1200" b="0" i="0" u="none" strike="noStrike" cap="none" spc="0" dirty="0">
                        <a:solidFill>
                          <a:schemeClr val="bg1"/>
                        </a:solidFill>
                        <a:effectLst/>
                        <a:latin typeface="Aptos Narrow" panose="020B0004020202020204" pitchFamily="34" charset="0"/>
                      </a:endParaRPr>
                    </a:p>
                  </a:txBody>
                  <a:tcPr marL="57132" marR="3052" marT="43948" marB="43948"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a:txBody>
                    <a:bodyPr/>
                    <a:lstStyle/>
                    <a:p>
                      <a:pPr algn="l" fontAlgn="b"/>
                      <a:r>
                        <a:rPr lang="en-US" sz="1200" b="1" u="none" strike="noStrike" cap="none" spc="0" dirty="0" err="1">
                          <a:solidFill>
                            <a:schemeClr val="bg1"/>
                          </a:solidFill>
                          <a:effectLst/>
                        </a:rPr>
                        <a:t>S.No</a:t>
                      </a:r>
                      <a:r>
                        <a:rPr lang="en-US" sz="1200" b="1" u="none" strike="noStrike" cap="none" spc="0" dirty="0">
                          <a:solidFill>
                            <a:schemeClr val="bg1"/>
                          </a:solidFill>
                          <a:effectLst/>
                        </a:rPr>
                        <a:t>.</a:t>
                      </a:r>
                      <a:endParaRPr lang="en-US" sz="1200" b="1" i="0" u="none" strike="noStrike" cap="none" spc="0" dirty="0">
                        <a:solidFill>
                          <a:schemeClr val="bg1"/>
                        </a:solidFill>
                        <a:effectLst/>
                        <a:latin typeface="Aptos Narrow" panose="020B0004020202020204" pitchFamily="34" charset="0"/>
                      </a:endParaRPr>
                    </a:p>
                  </a:txBody>
                  <a:tcPr marL="57132" marR="3052" marT="43948" marB="43948"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l" fontAlgn="b"/>
                      <a:r>
                        <a:rPr lang="en-US" sz="1200" b="1" u="none" strike="noStrike" cap="none" spc="0">
                          <a:solidFill>
                            <a:schemeClr val="bg1"/>
                          </a:solidFill>
                          <a:effectLst/>
                        </a:rPr>
                        <a:t>Year</a:t>
                      </a:r>
                      <a:endParaRPr lang="en-US" sz="1200" b="1" i="0" u="none" strike="noStrike" cap="none" spc="0">
                        <a:solidFill>
                          <a:schemeClr val="bg1"/>
                        </a:solidFill>
                        <a:effectLst/>
                        <a:latin typeface="Aptos Narrow" panose="020B0004020202020204" pitchFamily="34" charset="0"/>
                      </a:endParaRPr>
                    </a:p>
                  </a:txBody>
                  <a:tcPr marL="57132" marR="3052" marT="43948" marB="43948"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l" fontAlgn="b"/>
                      <a:r>
                        <a:rPr lang="en-US" sz="1100" b="1" u="none" strike="noStrike" cap="none" spc="0" dirty="0" err="1">
                          <a:solidFill>
                            <a:schemeClr val="bg1"/>
                          </a:solidFill>
                          <a:effectLst/>
                        </a:rPr>
                        <a:t>Kilometers_Driven</a:t>
                      </a:r>
                      <a:endParaRPr lang="en-US" sz="1100" b="1" i="0" u="none" strike="noStrike" cap="none" spc="0" dirty="0">
                        <a:solidFill>
                          <a:schemeClr val="bg1"/>
                        </a:solidFill>
                        <a:effectLst/>
                        <a:latin typeface="Aptos Narrow" panose="020B0004020202020204" pitchFamily="34" charset="0"/>
                      </a:endParaRPr>
                    </a:p>
                  </a:txBody>
                  <a:tcPr marL="57132" marR="3052" marT="43948" marB="43948"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l" fontAlgn="b"/>
                      <a:r>
                        <a:rPr lang="en-US" sz="1200" b="1" u="none" strike="noStrike" cap="none" spc="0" dirty="0">
                          <a:solidFill>
                            <a:schemeClr val="bg1"/>
                          </a:solidFill>
                          <a:effectLst/>
                        </a:rPr>
                        <a:t>Mileage</a:t>
                      </a:r>
                      <a:endParaRPr lang="en-US" sz="1200" b="1" i="0" u="none" strike="noStrike" cap="none" spc="0" dirty="0">
                        <a:solidFill>
                          <a:schemeClr val="bg1"/>
                        </a:solidFill>
                        <a:effectLst/>
                        <a:latin typeface="Aptos Narrow" panose="020B0004020202020204" pitchFamily="34" charset="0"/>
                      </a:endParaRPr>
                    </a:p>
                  </a:txBody>
                  <a:tcPr marL="57132" marR="3052" marT="43948" marB="43948"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l" fontAlgn="b"/>
                      <a:r>
                        <a:rPr lang="en-US" sz="1200" b="1" u="none" strike="noStrike" cap="none" spc="0" dirty="0">
                          <a:solidFill>
                            <a:schemeClr val="bg1"/>
                          </a:solidFill>
                          <a:effectLst/>
                        </a:rPr>
                        <a:t>Engine</a:t>
                      </a:r>
                      <a:endParaRPr lang="en-US" sz="1200" b="1" i="0" u="none" strike="noStrike" cap="none" spc="0" dirty="0">
                        <a:solidFill>
                          <a:schemeClr val="bg1"/>
                        </a:solidFill>
                        <a:effectLst/>
                        <a:latin typeface="Aptos Narrow" panose="020B0004020202020204" pitchFamily="34" charset="0"/>
                      </a:endParaRPr>
                    </a:p>
                  </a:txBody>
                  <a:tcPr marL="57132" marR="3052" marT="43948" marB="43948"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l" fontAlgn="b"/>
                      <a:r>
                        <a:rPr lang="en-US" sz="1200" b="1" u="none" strike="noStrike" cap="none" spc="0" dirty="0">
                          <a:solidFill>
                            <a:schemeClr val="bg1"/>
                          </a:solidFill>
                          <a:effectLst/>
                        </a:rPr>
                        <a:t>Power</a:t>
                      </a:r>
                      <a:endParaRPr lang="en-US" sz="1200" b="1" i="0" u="none" strike="noStrike" cap="none" spc="0" dirty="0">
                        <a:solidFill>
                          <a:schemeClr val="bg1"/>
                        </a:solidFill>
                        <a:effectLst/>
                        <a:latin typeface="Aptos Narrow" panose="020B0004020202020204" pitchFamily="34" charset="0"/>
                      </a:endParaRPr>
                    </a:p>
                  </a:txBody>
                  <a:tcPr marL="57132" marR="3052" marT="43948" marB="43948"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l" fontAlgn="b"/>
                      <a:r>
                        <a:rPr lang="en-US" sz="1200" b="1" u="none" strike="noStrike" cap="none" spc="0" dirty="0">
                          <a:solidFill>
                            <a:schemeClr val="bg1"/>
                          </a:solidFill>
                          <a:effectLst/>
                        </a:rPr>
                        <a:t>Seats</a:t>
                      </a:r>
                      <a:endParaRPr lang="en-US" sz="1200" b="1" i="0" u="none" strike="noStrike" cap="none" spc="0" dirty="0">
                        <a:solidFill>
                          <a:schemeClr val="bg1"/>
                        </a:solidFill>
                        <a:effectLst/>
                        <a:latin typeface="Aptos Narrow" panose="020B0004020202020204" pitchFamily="34" charset="0"/>
                      </a:endParaRPr>
                    </a:p>
                  </a:txBody>
                  <a:tcPr marL="57132" marR="3052" marT="43948" marB="43948"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l" fontAlgn="b"/>
                      <a:r>
                        <a:rPr lang="en-US" sz="1200" b="1" u="none" strike="noStrike" cap="none" spc="0" dirty="0" err="1">
                          <a:solidFill>
                            <a:schemeClr val="bg1"/>
                          </a:solidFill>
                          <a:effectLst/>
                        </a:rPr>
                        <a:t>New_price</a:t>
                      </a:r>
                      <a:endParaRPr lang="en-US" sz="1200" b="1" i="0" u="none" strike="noStrike" cap="none" spc="0" dirty="0">
                        <a:solidFill>
                          <a:schemeClr val="bg1"/>
                        </a:solidFill>
                        <a:effectLst/>
                        <a:latin typeface="Aptos Narrow" panose="020B0004020202020204" pitchFamily="34" charset="0"/>
                      </a:endParaRPr>
                    </a:p>
                  </a:txBody>
                  <a:tcPr marL="57132" marR="3052" marT="43948" marB="43948"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l" fontAlgn="b"/>
                      <a:r>
                        <a:rPr lang="en-US" sz="1200" b="1" u="none" strike="noStrike" cap="none" spc="0" dirty="0">
                          <a:solidFill>
                            <a:schemeClr val="bg1"/>
                          </a:solidFill>
                          <a:effectLst/>
                        </a:rPr>
                        <a:t>Price</a:t>
                      </a:r>
                      <a:endParaRPr lang="en-US" sz="1200" b="1" i="0" u="none" strike="noStrike" cap="none" spc="0" dirty="0">
                        <a:solidFill>
                          <a:schemeClr val="bg1"/>
                        </a:solidFill>
                        <a:effectLst/>
                        <a:latin typeface="Aptos Narrow" panose="020B0004020202020204" pitchFamily="34" charset="0"/>
                      </a:endParaRPr>
                    </a:p>
                  </a:txBody>
                  <a:tcPr marL="57132" marR="3052" marT="43948" marB="43948" anchor="ctr">
                    <a:lnL w="12700" cmpd="sng">
                      <a:noFill/>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1793030917"/>
                  </a:ext>
                </a:extLst>
              </a:tr>
              <a:tr h="553914">
                <a:tc>
                  <a:txBody>
                    <a:bodyPr/>
                    <a:lstStyle/>
                    <a:p>
                      <a:pPr algn="l" fontAlgn="b"/>
                      <a:r>
                        <a:rPr lang="en-US" sz="1200" b="1" u="none" strike="noStrike" cap="none" spc="0" dirty="0">
                          <a:solidFill>
                            <a:schemeClr val="bg1"/>
                          </a:solidFill>
                          <a:effectLst/>
                        </a:rPr>
                        <a:t>Count</a:t>
                      </a:r>
                      <a:endParaRPr lang="en-US" sz="1200" b="1" i="0" u="none" strike="noStrike" cap="none" spc="0" dirty="0">
                        <a:solidFill>
                          <a:schemeClr val="bg1"/>
                        </a:solidFill>
                        <a:effectLst/>
                        <a:latin typeface="Aptos Narrow" panose="020B0004020202020204" pitchFamily="34" charset="0"/>
                      </a:endParaRPr>
                    </a:p>
                  </a:txBody>
                  <a:tcPr marL="57132" marR="3052" marT="43948" marB="43948" anchor="ctr">
                    <a:lnL w="38100" cap="flat" cmpd="sng" algn="ctr">
                      <a:noFill/>
                      <a:prstDash val="solid"/>
                    </a:lnL>
                    <a:lnR w="6350" cap="flat" cmpd="sng" algn="ctr">
                      <a:solidFill>
                        <a:schemeClr val="tx1">
                          <a:lumMod val="50000"/>
                          <a:lumOff val="50000"/>
                        </a:schemeClr>
                      </a:solidFill>
                      <a:prstDash val="solid"/>
                      <a:round/>
                      <a:headEnd type="none" w="med" len="med"/>
                      <a:tailEnd type="none" w="med" len="med"/>
                    </a:lnR>
                    <a:lnT w="38100" cmpd="sng">
                      <a:noFill/>
                    </a:lnT>
                    <a:lnB w="6350" cap="flat" cmpd="sng" algn="ctr">
                      <a:solidFill>
                        <a:schemeClr val="tx1">
                          <a:lumMod val="50000"/>
                          <a:lumOff val="50000"/>
                        </a:schemeClr>
                      </a:solidFill>
                      <a:prstDash val="solid"/>
                    </a:lnB>
                    <a:solidFill>
                      <a:schemeClr val="tx1"/>
                    </a:solidFill>
                  </a:tcPr>
                </a:tc>
                <a:tc>
                  <a:txBody>
                    <a:bodyPr/>
                    <a:lstStyle/>
                    <a:p>
                      <a:pPr algn="ctr" fontAlgn="b"/>
                      <a:r>
                        <a:rPr lang="en-US" sz="1100" b="0" i="0" u="none" strike="noStrike">
                          <a:solidFill>
                            <a:schemeClr val="bg1"/>
                          </a:solidFill>
                          <a:effectLst/>
                          <a:latin typeface="Aptos Narrow" panose="020B0004020202020204" pitchFamily="34" charset="0"/>
                        </a:rPr>
                        <a:t>7253.00</a:t>
                      </a:r>
                    </a:p>
                  </a:txBody>
                  <a:tcPr marL="6350" marR="6350" marT="635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solidFill>
                      <a:schemeClr val="tx1">
                        <a:lumMod val="50000"/>
                        <a:lumOff val="50000"/>
                      </a:schemeClr>
                    </a:solidFill>
                  </a:tcPr>
                </a:tc>
                <a:tc>
                  <a:txBody>
                    <a:bodyPr/>
                    <a:lstStyle/>
                    <a:p>
                      <a:pPr algn="ctr" fontAlgn="b"/>
                      <a:r>
                        <a:rPr lang="en-US" sz="1100" b="0" i="0" u="none" strike="noStrike">
                          <a:solidFill>
                            <a:schemeClr val="bg1"/>
                          </a:solidFill>
                          <a:effectLst/>
                          <a:latin typeface="Aptos Narrow" panose="020B0004020202020204" pitchFamily="34" charset="0"/>
                        </a:rPr>
                        <a:t>7253.00</a:t>
                      </a:r>
                    </a:p>
                  </a:txBody>
                  <a:tcPr marL="6350" marR="6350" marT="635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solidFill>
                      <a:schemeClr val="tx1">
                        <a:lumMod val="50000"/>
                        <a:lumOff val="50000"/>
                      </a:schemeClr>
                    </a:solidFill>
                  </a:tcPr>
                </a:tc>
                <a:tc>
                  <a:txBody>
                    <a:bodyPr/>
                    <a:lstStyle/>
                    <a:p>
                      <a:pPr algn="ctr" fontAlgn="b"/>
                      <a:r>
                        <a:rPr lang="en-US" sz="1100" b="0" i="0" u="none" strike="noStrike">
                          <a:solidFill>
                            <a:schemeClr val="bg1"/>
                          </a:solidFill>
                          <a:effectLst/>
                          <a:latin typeface="Aptos Narrow" panose="020B0004020202020204" pitchFamily="34" charset="0"/>
                        </a:rPr>
                        <a:t>7.25</a:t>
                      </a:r>
                    </a:p>
                  </a:txBody>
                  <a:tcPr marL="6350" marR="6350" marT="635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solidFill>
                      <a:schemeClr val="tx1">
                        <a:lumMod val="50000"/>
                        <a:lumOff val="50000"/>
                      </a:schemeClr>
                    </a:solidFill>
                  </a:tcPr>
                </a:tc>
                <a:tc>
                  <a:txBody>
                    <a:bodyPr/>
                    <a:lstStyle/>
                    <a:p>
                      <a:pPr algn="ctr" fontAlgn="b"/>
                      <a:r>
                        <a:rPr lang="en-US" sz="1100" b="0" i="0" u="none" strike="noStrike">
                          <a:solidFill>
                            <a:schemeClr val="bg1"/>
                          </a:solidFill>
                          <a:effectLst/>
                          <a:latin typeface="Aptos Narrow" panose="020B0004020202020204" pitchFamily="34" charset="0"/>
                        </a:rPr>
                        <a:t>7251.00</a:t>
                      </a:r>
                    </a:p>
                  </a:txBody>
                  <a:tcPr marL="6350" marR="6350" marT="635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solidFill>
                      <a:schemeClr val="tx1">
                        <a:lumMod val="50000"/>
                        <a:lumOff val="50000"/>
                      </a:schemeClr>
                    </a:solidFill>
                  </a:tcPr>
                </a:tc>
                <a:tc>
                  <a:txBody>
                    <a:bodyPr/>
                    <a:lstStyle/>
                    <a:p>
                      <a:pPr algn="ctr" fontAlgn="b"/>
                      <a:r>
                        <a:rPr lang="en-US" sz="1100" b="0" i="0" u="none" strike="noStrike">
                          <a:solidFill>
                            <a:schemeClr val="bg1"/>
                          </a:solidFill>
                          <a:effectLst/>
                          <a:latin typeface="Aptos Narrow" panose="020B0004020202020204" pitchFamily="34" charset="0"/>
                        </a:rPr>
                        <a:t>7207.00</a:t>
                      </a:r>
                    </a:p>
                  </a:txBody>
                  <a:tcPr marL="6350" marR="6350" marT="635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solidFill>
                      <a:schemeClr val="tx1">
                        <a:lumMod val="50000"/>
                        <a:lumOff val="50000"/>
                      </a:schemeClr>
                    </a:solidFill>
                  </a:tcPr>
                </a:tc>
                <a:tc>
                  <a:txBody>
                    <a:bodyPr/>
                    <a:lstStyle/>
                    <a:p>
                      <a:pPr algn="ctr" fontAlgn="b"/>
                      <a:r>
                        <a:rPr lang="en-US" sz="1100" b="0" i="0" u="none" strike="noStrike">
                          <a:solidFill>
                            <a:schemeClr val="bg1"/>
                          </a:solidFill>
                          <a:effectLst/>
                          <a:latin typeface="Aptos Narrow" panose="020B0004020202020204" pitchFamily="34" charset="0"/>
                        </a:rPr>
                        <a:t>7078.00</a:t>
                      </a:r>
                    </a:p>
                  </a:txBody>
                  <a:tcPr marL="6350" marR="6350" marT="635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solidFill>
                      <a:schemeClr val="tx1">
                        <a:lumMod val="50000"/>
                        <a:lumOff val="50000"/>
                      </a:schemeClr>
                    </a:solidFill>
                  </a:tcPr>
                </a:tc>
                <a:tc>
                  <a:txBody>
                    <a:bodyPr/>
                    <a:lstStyle/>
                    <a:p>
                      <a:pPr algn="ctr" fontAlgn="b"/>
                      <a:r>
                        <a:rPr lang="en-US" sz="1100" b="0" i="0" u="none" strike="noStrike">
                          <a:solidFill>
                            <a:schemeClr val="bg1"/>
                          </a:solidFill>
                          <a:effectLst/>
                          <a:latin typeface="Aptos Narrow" panose="020B0004020202020204" pitchFamily="34" charset="0"/>
                        </a:rPr>
                        <a:t>7200.00</a:t>
                      </a:r>
                    </a:p>
                  </a:txBody>
                  <a:tcPr marL="6350" marR="6350" marT="635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solidFill>
                      <a:schemeClr val="tx1">
                        <a:lumMod val="50000"/>
                        <a:lumOff val="50000"/>
                      </a:schemeClr>
                    </a:solidFill>
                  </a:tcPr>
                </a:tc>
                <a:tc>
                  <a:txBody>
                    <a:bodyPr/>
                    <a:lstStyle/>
                    <a:p>
                      <a:pPr algn="ctr" fontAlgn="b"/>
                      <a:r>
                        <a:rPr lang="en-US" sz="1100" b="0" i="0" u="none" strike="noStrike">
                          <a:solidFill>
                            <a:schemeClr val="bg1"/>
                          </a:solidFill>
                          <a:effectLst/>
                          <a:latin typeface="Aptos Narrow" panose="020B0004020202020204" pitchFamily="34" charset="0"/>
                        </a:rPr>
                        <a:t>10006.00</a:t>
                      </a:r>
                    </a:p>
                  </a:txBody>
                  <a:tcPr marL="6350" marR="6350" marT="635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solidFill>
                      <a:schemeClr val="tx1">
                        <a:lumMod val="50000"/>
                        <a:lumOff val="50000"/>
                      </a:schemeClr>
                    </a:solidFill>
                  </a:tcPr>
                </a:tc>
                <a:tc>
                  <a:txBody>
                    <a:bodyPr/>
                    <a:lstStyle/>
                    <a:p>
                      <a:pPr algn="ctr" fontAlgn="b"/>
                      <a:r>
                        <a:rPr lang="en-US" sz="1100" b="0" i="0" u="none" strike="noStrike">
                          <a:solidFill>
                            <a:schemeClr val="bg1"/>
                          </a:solidFill>
                          <a:effectLst/>
                          <a:latin typeface="Aptos Narrow" panose="020B0004020202020204" pitchFamily="34" charset="0"/>
                        </a:rPr>
                        <a:t>6019.00</a:t>
                      </a:r>
                    </a:p>
                  </a:txBody>
                  <a:tcPr marL="6350" marR="6350" marT="6350" marB="0" anchor="ctr">
                    <a:lnL w="6350" cap="flat" cmpd="sng" algn="ctr">
                      <a:solidFill>
                        <a:schemeClr val="tx1">
                          <a:lumMod val="50000"/>
                          <a:lumOff val="50000"/>
                        </a:schemeClr>
                      </a:solidFill>
                      <a:prstDash val="solid"/>
                    </a:lnL>
                    <a:lnR w="38100" cap="flat" cmpd="sng" algn="ctr">
                      <a:noFill/>
                      <a:prstDash val="solid"/>
                    </a:lnR>
                    <a:lnT w="38100" cmpd="sng">
                      <a:noFill/>
                    </a:lnT>
                    <a:lnB w="6350" cap="flat" cmpd="sng" algn="ctr">
                      <a:solidFill>
                        <a:schemeClr val="tx1">
                          <a:lumMod val="50000"/>
                          <a:lumOff val="50000"/>
                        </a:schemeClr>
                      </a:solidFill>
                      <a:prstDash val="solid"/>
                    </a:lnB>
                    <a:solidFill>
                      <a:schemeClr val="tx1">
                        <a:lumMod val="50000"/>
                        <a:lumOff val="50000"/>
                      </a:schemeClr>
                    </a:solidFill>
                  </a:tcPr>
                </a:tc>
                <a:extLst>
                  <a:ext uri="{0D108BD9-81ED-4DB2-BD59-A6C34878D82A}">
                    <a16:rowId xmlns:a16="http://schemas.microsoft.com/office/drawing/2014/main" val="3264415745"/>
                  </a:ext>
                </a:extLst>
              </a:tr>
              <a:tr h="553914">
                <a:tc>
                  <a:txBody>
                    <a:bodyPr/>
                    <a:lstStyle/>
                    <a:p>
                      <a:pPr algn="l" fontAlgn="b"/>
                      <a:r>
                        <a:rPr lang="en-US" sz="1200" b="1" u="none" strike="noStrike" cap="none" spc="0" dirty="0">
                          <a:solidFill>
                            <a:schemeClr val="bg1"/>
                          </a:solidFill>
                          <a:effectLst/>
                        </a:rPr>
                        <a:t>Mean</a:t>
                      </a:r>
                      <a:endParaRPr lang="en-US" sz="1200" b="1" i="0" u="none" strike="noStrike" cap="none" spc="0" dirty="0">
                        <a:solidFill>
                          <a:schemeClr val="bg1"/>
                        </a:solidFill>
                        <a:effectLst/>
                        <a:latin typeface="Aptos Narrow" panose="020B0004020202020204" pitchFamily="34" charset="0"/>
                      </a:endParaRPr>
                    </a:p>
                  </a:txBody>
                  <a:tcPr marL="57132" marR="3052" marT="43948" marB="43948"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lnT>
                    <a:lnB w="12700" cmpd="sng">
                      <a:noFill/>
                      <a:prstDash val="solid"/>
                    </a:lnB>
                    <a:solidFill>
                      <a:schemeClr val="tx1"/>
                    </a:solidFill>
                  </a:tcPr>
                </a:tc>
                <a:tc>
                  <a:txBody>
                    <a:bodyPr/>
                    <a:lstStyle/>
                    <a:p>
                      <a:pPr algn="ctr" fontAlgn="b"/>
                      <a:r>
                        <a:rPr lang="en-US" sz="1100" b="0" i="0" u="none" strike="noStrike">
                          <a:solidFill>
                            <a:schemeClr val="bg1"/>
                          </a:solidFill>
                          <a:effectLst/>
                          <a:latin typeface="Aptos Narrow" panose="020B0004020202020204" pitchFamily="34" charset="0"/>
                        </a:rPr>
                        <a:t>3626.00</a:t>
                      </a:r>
                    </a:p>
                  </a:txBody>
                  <a:tcPr marL="6350" marR="6350" marT="635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algn="ctr" fontAlgn="b"/>
                      <a:r>
                        <a:rPr lang="en-US" sz="1100" b="0" i="0" u="none" strike="noStrike">
                          <a:solidFill>
                            <a:schemeClr val="bg1"/>
                          </a:solidFill>
                          <a:effectLst/>
                          <a:latin typeface="Aptos Narrow" panose="020B0004020202020204" pitchFamily="34" charset="0"/>
                        </a:rPr>
                        <a:t>2013.00</a:t>
                      </a:r>
                    </a:p>
                  </a:txBody>
                  <a:tcPr marL="6350" marR="6350" marT="635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algn="ctr" fontAlgn="b"/>
                      <a:r>
                        <a:rPr lang="en-US" sz="1100" b="0" i="0" u="none" strike="noStrike">
                          <a:solidFill>
                            <a:schemeClr val="bg1"/>
                          </a:solidFill>
                          <a:effectLst/>
                          <a:latin typeface="Aptos Narrow" panose="020B0004020202020204" pitchFamily="34" charset="0"/>
                        </a:rPr>
                        <a:t>5.87</a:t>
                      </a:r>
                    </a:p>
                  </a:txBody>
                  <a:tcPr marL="6350" marR="6350" marT="635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algn="ctr" fontAlgn="b"/>
                      <a:r>
                        <a:rPr lang="en-US" sz="1100" b="0" i="0" u="none" strike="noStrike">
                          <a:solidFill>
                            <a:schemeClr val="bg1"/>
                          </a:solidFill>
                          <a:effectLst/>
                          <a:latin typeface="Aptos Narrow" panose="020B0004020202020204" pitchFamily="34" charset="0"/>
                        </a:rPr>
                        <a:t>18.14</a:t>
                      </a:r>
                    </a:p>
                  </a:txBody>
                  <a:tcPr marL="6350" marR="6350" marT="635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algn="ctr" fontAlgn="b"/>
                      <a:r>
                        <a:rPr lang="en-US" sz="1100" b="0" i="0" u="none" strike="noStrike">
                          <a:solidFill>
                            <a:schemeClr val="bg1"/>
                          </a:solidFill>
                          <a:effectLst/>
                          <a:latin typeface="Aptos Narrow" panose="020B0004020202020204" pitchFamily="34" charset="0"/>
                        </a:rPr>
                        <a:t>1616.57</a:t>
                      </a:r>
                    </a:p>
                  </a:txBody>
                  <a:tcPr marL="6350" marR="6350" marT="635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algn="ctr" fontAlgn="b"/>
                      <a:r>
                        <a:rPr lang="en-US" sz="1100" b="0" i="0" u="none" strike="noStrike">
                          <a:solidFill>
                            <a:schemeClr val="bg1"/>
                          </a:solidFill>
                          <a:effectLst/>
                          <a:latin typeface="Aptos Narrow" panose="020B0004020202020204" pitchFamily="34" charset="0"/>
                        </a:rPr>
                        <a:t>112.77</a:t>
                      </a:r>
                    </a:p>
                  </a:txBody>
                  <a:tcPr marL="6350" marR="6350" marT="635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algn="ctr" fontAlgn="b"/>
                      <a:r>
                        <a:rPr lang="en-US" sz="1100" b="0" i="0" u="none" strike="noStrike">
                          <a:solidFill>
                            <a:schemeClr val="bg1"/>
                          </a:solidFill>
                          <a:effectLst/>
                          <a:latin typeface="Aptos Narrow" panose="020B0004020202020204" pitchFamily="34" charset="0"/>
                        </a:rPr>
                        <a:t>5.28</a:t>
                      </a:r>
                    </a:p>
                  </a:txBody>
                  <a:tcPr marL="6350" marR="6350" marT="635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algn="ctr" fontAlgn="b"/>
                      <a:r>
                        <a:rPr lang="en-US" sz="1100" b="0" i="0" u="none" strike="noStrike">
                          <a:solidFill>
                            <a:schemeClr val="bg1"/>
                          </a:solidFill>
                          <a:effectLst/>
                          <a:latin typeface="Aptos Narrow" panose="020B0004020202020204" pitchFamily="34" charset="0"/>
                        </a:rPr>
                        <a:t>22.78</a:t>
                      </a:r>
                    </a:p>
                  </a:txBody>
                  <a:tcPr marL="6350" marR="6350" marT="635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algn="ctr" fontAlgn="b"/>
                      <a:r>
                        <a:rPr lang="en-US" sz="1100" b="0" i="0" u="none" strike="noStrike">
                          <a:solidFill>
                            <a:schemeClr val="bg1"/>
                          </a:solidFill>
                          <a:effectLst/>
                          <a:latin typeface="Aptos Narrow" panose="020B0004020202020204" pitchFamily="34" charset="0"/>
                        </a:rPr>
                        <a:t>9.48</a:t>
                      </a:r>
                    </a:p>
                  </a:txBody>
                  <a:tcPr marL="6350" marR="6350" marT="6350" marB="0" anchor="ctr">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extLst>
                  <a:ext uri="{0D108BD9-81ED-4DB2-BD59-A6C34878D82A}">
                    <a16:rowId xmlns:a16="http://schemas.microsoft.com/office/drawing/2014/main" val="3745483422"/>
                  </a:ext>
                </a:extLst>
              </a:tr>
              <a:tr h="553914">
                <a:tc>
                  <a:txBody>
                    <a:bodyPr/>
                    <a:lstStyle/>
                    <a:p>
                      <a:pPr algn="l" fontAlgn="b"/>
                      <a:r>
                        <a:rPr lang="en-US" sz="1200" b="1" u="none" strike="noStrike" cap="none" spc="0" dirty="0">
                          <a:solidFill>
                            <a:schemeClr val="bg1"/>
                          </a:solidFill>
                          <a:effectLst/>
                        </a:rPr>
                        <a:t>Std.</a:t>
                      </a:r>
                      <a:endParaRPr lang="en-US" sz="1200" b="1" i="0" u="none" strike="noStrike" cap="none" spc="0" dirty="0">
                        <a:solidFill>
                          <a:schemeClr val="bg1"/>
                        </a:solidFill>
                        <a:effectLst/>
                        <a:latin typeface="Aptos Narrow" panose="020B0004020202020204" pitchFamily="34" charset="0"/>
                      </a:endParaRPr>
                    </a:p>
                  </a:txBody>
                  <a:tcPr marL="57132" marR="3052" marT="43948" marB="43948" anchor="ctr">
                    <a:lnL w="38100" cap="flat" cmpd="sng" algn="ctr">
                      <a:noFill/>
                      <a:prstDash val="solid"/>
                    </a:lnL>
                    <a:lnR w="6350" cap="flat" cmpd="sng" algn="ctr">
                      <a:solidFill>
                        <a:schemeClr val="tx1">
                          <a:lumMod val="50000"/>
                          <a:lumOff val="50000"/>
                        </a:schemeClr>
                      </a:solidFill>
                      <a:prstDash val="solid"/>
                      <a:round/>
                      <a:headEnd type="none" w="med" len="med"/>
                      <a:tailEnd type="none" w="med" len="med"/>
                    </a:lnR>
                    <a:lnT w="12700" cmpd="sng">
                      <a:noFill/>
                      <a:prstDash val="solid"/>
                    </a:lnT>
                    <a:lnB w="6350" cap="flat" cmpd="sng" algn="ctr">
                      <a:solidFill>
                        <a:schemeClr val="tx1">
                          <a:lumMod val="50000"/>
                          <a:lumOff val="50000"/>
                        </a:schemeClr>
                      </a:solidFill>
                      <a:prstDash val="solid"/>
                    </a:lnB>
                    <a:solidFill>
                      <a:schemeClr val="tx1"/>
                    </a:solidFill>
                  </a:tcPr>
                </a:tc>
                <a:tc>
                  <a:txBody>
                    <a:bodyPr/>
                    <a:lstStyle/>
                    <a:p>
                      <a:pPr algn="ctr" fontAlgn="b"/>
                      <a:r>
                        <a:rPr lang="en-US" sz="1100" b="0" i="0" u="none" strike="noStrike">
                          <a:solidFill>
                            <a:schemeClr val="bg1"/>
                          </a:solidFill>
                          <a:effectLst/>
                          <a:latin typeface="Aptos Narrow" panose="020B0004020202020204" pitchFamily="34" charset="0"/>
                        </a:rPr>
                        <a:t>2093.00</a:t>
                      </a:r>
                    </a:p>
                  </a:txBody>
                  <a:tcPr marL="6350" marR="6350" marT="635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solidFill>
                      <a:schemeClr val="tx1">
                        <a:lumMod val="50000"/>
                        <a:lumOff val="50000"/>
                      </a:schemeClr>
                    </a:solidFill>
                  </a:tcPr>
                </a:tc>
                <a:tc>
                  <a:txBody>
                    <a:bodyPr/>
                    <a:lstStyle/>
                    <a:p>
                      <a:pPr algn="ctr" fontAlgn="b"/>
                      <a:r>
                        <a:rPr lang="en-US" sz="1100" b="0" i="0" u="none" strike="noStrike">
                          <a:solidFill>
                            <a:schemeClr val="bg1"/>
                          </a:solidFill>
                          <a:effectLst/>
                          <a:latin typeface="Aptos Narrow" panose="020B0004020202020204" pitchFamily="34" charset="0"/>
                        </a:rPr>
                        <a:t>3.25</a:t>
                      </a:r>
                    </a:p>
                  </a:txBody>
                  <a:tcPr marL="6350" marR="6350" marT="635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solidFill>
                      <a:schemeClr val="tx1">
                        <a:lumMod val="50000"/>
                        <a:lumOff val="50000"/>
                      </a:schemeClr>
                    </a:solidFill>
                  </a:tcPr>
                </a:tc>
                <a:tc>
                  <a:txBody>
                    <a:bodyPr/>
                    <a:lstStyle/>
                    <a:p>
                      <a:pPr algn="ctr" fontAlgn="b"/>
                      <a:r>
                        <a:rPr lang="en-US" sz="1100" b="0" i="0" u="none" strike="noStrike">
                          <a:solidFill>
                            <a:schemeClr val="bg1"/>
                          </a:solidFill>
                          <a:effectLst/>
                          <a:latin typeface="Aptos Narrow" panose="020B0004020202020204" pitchFamily="34" charset="0"/>
                        </a:rPr>
                        <a:t>8.44</a:t>
                      </a:r>
                    </a:p>
                  </a:txBody>
                  <a:tcPr marL="6350" marR="6350" marT="635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solidFill>
                      <a:schemeClr val="tx1">
                        <a:lumMod val="50000"/>
                        <a:lumOff val="50000"/>
                      </a:schemeClr>
                    </a:solidFill>
                  </a:tcPr>
                </a:tc>
                <a:tc>
                  <a:txBody>
                    <a:bodyPr/>
                    <a:lstStyle/>
                    <a:p>
                      <a:pPr algn="ctr" fontAlgn="b"/>
                      <a:r>
                        <a:rPr lang="en-US" sz="1100" b="0" i="0" u="none" strike="noStrike">
                          <a:solidFill>
                            <a:schemeClr val="bg1"/>
                          </a:solidFill>
                          <a:effectLst/>
                          <a:latin typeface="Aptos Narrow" panose="020B0004020202020204" pitchFamily="34" charset="0"/>
                        </a:rPr>
                        <a:t>4.52</a:t>
                      </a:r>
                    </a:p>
                  </a:txBody>
                  <a:tcPr marL="6350" marR="6350" marT="635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solidFill>
                      <a:schemeClr val="tx1">
                        <a:lumMod val="50000"/>
                        <a:lumOff val="50000"/>
                      </a:schemeClr>
                    </a:solidFill>
                  </a:tcPr>
                </a:tc>
                <a:tc>
                  <a:txBody>
                    <a:bodyPr/>
                    <a:lstStyle/>
                    <a:p>
                      <a:pPr algn="ctr" fontAlgn="b"/>
                      <a:r>
                        <a:rPr lang="en-US" sz="1100" b="0" i="0" u="none" strike="noStrike">
                          <a:solidFill>
                            <a:schemeClr val="bg1"/>
                          </a:solidFill>
                          <a:effectLst/>
                          <a:latin typeface="Aptos Narrow" panose="020B0004020202020204" pitchFamily="34" charset="0"/>
                        </a:rPr>
                        <a:t>595.29</a:t>
                      </a:r>
                    </a:p>
                  </a:txBody>
                  <a:tcPr marL="6350" marR="6350" marT="635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solidFill>
                      <a:schemeClr val="tx1">
                        <a:lumMod val="50000"/>
                        <a:lumOff val="50000"/>
                      </a:schemeClr>
                    </a:solidFill>
                  </a:tcPr>
                </a:tc>
                <a:tc>
                  <a:txBody>
                    <a:bodyPr/>
                    <a:lstStyle/>
                    <a:p>
                      <a:pPr algn="ctr" fontAlgn="b"/>
                      <a:r>
                        <a:rPr lang="en-US" sz="1100" b="0" i="0" u="none" strike="noStrike">
                          <a:solidFill>
                            <a:schemeClr val="bg1"/>
                          </a:solidFill>
                          <a:effectLst/>
                          <a:latin typeface="Aptos Narrow" panose="020B0004020202020204" pitchFamily="34" charset="0"/>
                        </a:rPr>
                        <a:t>53.49</a:t>
                      </a:r>
                    </a:p>
                  </a:txBody>
                  <a:tcPr marL="6350" marR="6350" marT="635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solidFill>
                      <a:schemeClr val="tx1">
                        <a:lumMod val="50000"/>
                        <a:lumOff val="50000"/>
                      </a:schemeClr>
                    </a:solidFill>
                  </a:tcPr>
                </a:tc>
                <a:tc>
                  <a:txBody>
                    <a:bodyPr/>
                    <a:lstStyle/>
                    <a:p>
                      <a:pPr algn="ctr" fontAlgn="b"/>
                      <a:r>
                        <a:rPr lang="en-US" sz="1100" b="0" i="0" u="none" strike="noStrike">
                          <a:solidFill>
                            <a:schemeClr val="bg1"/>
                          </a:solidFill>
                          <a:effectLst/>
                          <a:latin typeface="Aptos Narrow" panose="020B0004020202020204" pitchFamily="34" charset="0"/>
                        </a:rPr>
                        <a:t>0.81</a:t>
                      </a:r>
                    </a:p>
                  </a:txBody>
                  <a:tcPr marL="6350" marR="6350" marT="635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solidFill>
                      <a:schemeClr val="tx1">
                        <a:lumMod val="50000"/>
                        <a:lumOff val="50000"/>
                      </a:schemeClr>
                    </a:solidFill>
                  </a:tcPr>
                </a:tc>
                <a:tc>
                  <a:txBody>
                    <a:bodyPr/>
                    <a:lstStyle/>
                    <a:p>
                      <a:pPr algn="ctr" fontAlgn="b"/>
                      <a:r>
                        <a:rPr lang="en-US" sz="1100" b="0" i="0" u="none" strike="noStrike">
                          <a:solidFill>
                            <a:schemeClr val="bg1"/>
                          </a:solidFill>
                          <a:effectLst/>
                          <a:latin typeface="Aptos Narrow" panose="020B0004020202020204" pitchFamily="34" charset="0"/>
                        </a:rPr>
                        <a:t>27.76</a:t>
                      </a:r>
                    </a:p>
                  </a:txBody>
                  <a:tcPr marL="6350" marR="6350" marT="635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solidFill>
                      <a:schemeClr val="tx1">
                        <a:lumMod val="50000"/>
                        <a:lumOff val="50000"/>
                      </a:schemeClr>
                    </a:solidFill>
                  </a:tcPr>
                </a:tc>
                <a:tc>
                  <a:txBody>
                    <a:bodyPr/>
                    <a:lstStyle/>
                    <a:p>
                      <a:pPr algn="ctr" fontAlgn="b"/>
                      <a:r>
                        <a:rPr lang="en-US" sz="1100" b="0" i="0" u="none" strike="noStrike">
                          <a:solidFill>
                            <a:schemeClr val="bg1"/>
                          </a:solidFill>
                          <a:effectLst/>
                          <a:latin typeface="Aptos Narrow" panose="020B0004020202020204" pitchFamily="34" charset="0"/>
                        </a:rPr>
                        <a:t>11.19</a:t>
                      </a:r>
                    </a:p>
                  </a:txBody>
                  <a:tcPr marL="6350" marR="6350" marT="6350" marB="0" anchor="ctr">
                    <a:lnL w="6350" cap="flat" cmpd="sng" algn="ctr">
                      <a:solidFill>
                        <a:schemeClr val="tx1">
                          <a:lumMod val="50000"/>
                          <a:lumOff val="50000"/>
                        </a:schemeClr>
                      </a:solidFill>
                      <a:prstDash val="solid"/>
                    </a:lnL>
                    <a:lnR w="38100" cap="flat" cmpd="sng" algn="ctr">
                      <a:noFill/>
                      <a:prstDash val="solid"/>
                    </a:lnR>
                    <a:lnT w="12700" cmpd="sng">
                      <a:noFill/>
                      <a:prstDash val="solid"/>
                    </a:lnT>
                    <a:lnB w="6350" cap="flat" cmpd="sng" algn="ctr">
                      <a:solidFill>
                        <a:schemeClr val="tx1">
                          <a:lumMod val="50000"/>
                          <a:lumOff val="50000"/>
                        </a:schemeClr>
                      </a:solidFill>
                      <a:prstDash val="solid"/>
                    </a:lnB>
                    <a:solidFill>
                      <a:schemeClr val="tx1">
                        <a:lumMod val="50000"/>
                        <a:lumOff val="50000"/>
                      </a:schemeClr>
                    </a:solidFill>
                  </a:tcPr>
                </a:tc>
                <a:extLst>
                  <a:ext uri="{0D108BD9-81ED-4DB2-BD59-A6C34878D82A}">
                    <a16:rowId xmlns:a16="http://schemas.microsoft.com/office/drawing/2014/main" val="482116631"/>
                  </a:ext>
                </a:extLst>
              </a:tr>
              <a:tr h="553914">
                <a:tc>
                  <a:txBody>
                    <a:bodyPr/>
                    <a:lstStyle/>
                    <a:p>
                      <a:pPr algn="l" fontAlgn="b"/>
                      <a:r>
                        <a:rPr lang="en-US" sz="1200" b="1" u="none" strike="noStrike" cap="none" spc="0" dirty="0">
                          <a:solidFill>
                            <a:schemeClr val="bg1"/>
                          </a:solidFill>
                          <a:effectLst/>
                        </a:rPr>
                        <a:t>Min</a:t>
                      </a:r>
                      <a:endParaRPr lang="en-US" sz="1200" b="1" i="0" u="none" strike="noStrike" cap="none" spc="0" dirty="0">
                        <a:solidFill>
                          <a:schemeClr val="bg1"/>
                        </a:solidFill>
                        <a:effectLst/>
                        <a:latin typeface="Aptos Narrow" panose="020B0004020202020204" pitchFamily="34" charset="0"/>
                      </a:endParaRPr>
                    </a:p>
                  </a:txBody>
                  <a:tcPr marL="57132" marR="3052" marT="43948" marB="43948"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lnT>
                    <a:lnB w="12700" cmpd="sng">
                      <a:noFill/>
                      <a:prstDash val="solid"/>
                    </a:lnB>
                    <a:solidFill>
                      <a:schemeClr val="tx1"/>
                    </a:solidFill>
                  </a:tcPr>
                </a:tc>
                <a:tc>
                  <a:txBody>
                    <a:bodyPr/>
                    <a:lstStyle/>
                    <a:p>
                      <a:pPr algn="ctr" fontAlgn="b"/>
                      <a:r>
                        <a:rPr lang="en-US" sz="1100" b="0" i="0" u="none" strike="noStrike">
                          <a:solidFill>
                            <a:schemeClr val="bg1"/>
                          </a:solidFill>
                          <a:effectLst/>
                          <a:latin typeface="Aptos Narrow" panose="020B0004020202020204" pitchFamily="34" charset="0"/>
                        </a:rPr>
                        <a:t>0.00</a:t>
                      </a:r>
                    </a:p>
                  </a:txBody>
                  <a:tcPr marL="6350" marR="6350" marT="635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algn="ctr" fontAlgn="b"/>
                      <a:r>
                        <a:rPr lang="en-US" sz="1100" b="0" i="0" u="none" strike="noStrike">
                          <a:solidFill>
                            <a:schemeClr val="bg1"/>
                          </a:solidFill>
                          <a:effectLst/>
                          <a:latin typeface="Aptos Narrow" panose="020B0004020202020204" pitchFamily="34" charset="0"/>
                        </a:rPr>
                        <a:t>1996.00</a:t>
                      </a:r>
                    </a:p>
                  </a:txBody>
                  <a:tcPr marL="6350" marR="6350" marT="635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algn="ctr" fontAlgn="b"/>
                      <a:r>
                        <a:rPr lang="en-US" sz="1100" b="0" i="0" u="none" strike="noStrike">
                          <a:solidFill>
                            <a:schemeClr val="bg1"/>
                          </a:solidFill>
                          <a:effectLst/>
                          <a:latin typeface="Aptos Narrow" panose="020B0004020202020204" pitchFamily="34" charset="0"/>
                        </a:rPr>
                        <a:t>1.71</a:t>
                      </a:r>
                    </a:p>
                  </a:txBody>
                  <a:tcPr marL="6350" marR="6350" marT="635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algn="ctr" fontAlgn="b"/>
                      <a:r>
                        <a:rPr lang="en-US" sz="1100" b="0" i="0" u="none" strike="noStrike">
                          <a:solidFill>
                            <a:schemeClr val="bg1"/>
                          </a:solidFill>
                          <a:effectLst/>
                          <a:latin typeface="Aptos Narrow" panose="020B0004020202020204" pitchFamily="34" charset="0"/>
                        </a:rPr>
                        <a:t>0.00</a:t>
                      </a:r>
                    </a:p>
                  </a:txBody>
                  <a:tcPr marL="6350" marR="6350" marT="635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algn="ctr" fontAlgn="b"/>
                      <a:r>
                        <a:rPr lang="en-US" sz="1100" b="0" i="0" u="none" strike="noStrike">
                          <a:solidFill>
                            <a:schemeClr val="bg1"/>
                          </a:solidFill>
                          <a:effectLst/>
                          <a:latin typeface="Aptos Narrow" panose="020B0004020202020204" pitchFamily="34" charset="0"/>
                        </a:rPr>
                        <a:t>72.00</a:t>
                      </a:r>
                    </a:p>
                  </a:txBody>
                  <a:tcPr marL="6350" marR="6350" marT="635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algn="ctr" fontAlgn="b"/>
                      <a:r>
                        <a:rPr lang="en-US" sz="1100" b="0" i="0" u="none" strike="noStrike">
                          <a:solidFill>
                            <a:schemeClr val="bg1"/>
                          </a:solidFill>
                          <a:effectLst/>
                          <a:latin typeface="Aptos Narrow" panose="020B0004020202020204" pitchFamily="34" charset="0"/>
                        </a:rPr>
                        <a:t>34.20</a:t>
                      </a:r>
                    </a:p>
                  </a:txBody>
                  <a:tcPr marL="6350" marR="6350" marT="635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algn="ctr" fontAlgn="b"/>
                      <a:r>
                        <a:rPr lang="en-US" sz="1100" b="0" i="0" u="none" strike="noStrike">
                          <a:solidFill>
                            <a:schemeClr val="bg1"/>
                          </a:solidFill>
                          <a:effectLst/>
                          <a:latin typeface="Aptos Narrow" panose="020B0004020202020204" pitchFamily="34" charset="0"/>
                        </a:rPr>
                        <a:t>2.00</a:t>
                      </a:r>
                    </a:p>
                  </a:txBody>
                  <a:tcPr marL="6350" marR="6350" marT="635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algn="ctr" fontAlgn="b"/>
                      <a:r>
                        <a:rPr lang="en-US" sz="1100" b="0" i="0" u="none" strike="noStrike">
                          <a:solidFill>
                            <a:schemeClr val="bg1"/>
                          </a:solidFill>
                          <a:effectLst/>
                          <a:latin typeface="Aptos Narrow" panose="020B0004020202020204" pitchFamily="34" charset="0"/>
                        </a:rPr>
                        <a:t>3.91</a:t>
                      </a:r>
                    </a:p>
                  </a:txBody>
                  <a:tcPr marL="6350" marR="6350" marT="635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algn="ctr" fontAlgn="b"/>
                      <a:r>
                        <a:rPr lang="en-US" sz="1100" b="0" i="0" u="none" strike="noStrike">
                          <a:solidFill>
                            <a:schemeClr val="bg1"/>
                          </a:solidFill>
                          <a:effectLst/>
                          <a:latin typeface="Aptos Narrow" panose="020B0004020202020204" pitchFamily="34" charset="0"/>
                        </a:rPr>
                        <a:t>0.44</a:t>
                      </a:r>
                    </a:p>
                  </a:txBody>
                  <a:tcPr marL="6350" marR="6350" marT="6350" marB="0" anchor="ctr">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extLst>
                  <a:ext uri="{0D108BD9-81ED-4DB2-BD59-A6C34878D82A}">
                    <a16:rowId xmlns:a16="http://schemas.microsoft.com/office/drawing/2014/main" val="1666071674"/>
                  </a:ext>
                </a:extLst>
              </a:tr>
              <a:tr h="553914">
                <a:tc>
                  <a:txBody>
                    <a:bodyPr/>
                    <a:lstStyle/>
                    <a:p>
                      <a:pPr algn="l" fontAlgn="b"/>
                      <a:r>
                        <a:rPr lang="en-US" sz="1200" b="1" u="none" strike="noStrike" cap="none" spc="0" dirty="0">
                          <a:solidFill>
                            <a:schemeClr val="bg1"/>
                          </a:solidFill>
                          <a:effectLst/>
                        </a:rPr>
                        <a:t>25%</a:t>
                      </a:r>
                      <a:endParaRPr lang="en-US" sz="1200" b="1" i="0" u="none" strike="noStrike" cap="none" spc="0" dirty="0">
                        <a:solidFill>
                          <a:schemeClr val="bg1"/>
                        </a:solidFill>
                        <a:effectLst/>
                        <a:latin typeface="Aptos Narrow" panose="020B0004020202020204" pitchFamily="34" charset="0"/>
                      </a:endParaRPr>
                    </a:p>
                  </a:txBody>
                  <a:tcPr marL="57132" marR="3052" marT="43948" marB="43948" anchor="ctr">
                    <a:lnL w="38100" cap="flat" cmpd="sng" algn="ctr">
                      <a:noFill/>
                      <a:prstDash val="solid"/>
                    </a:lnL>
                    <a:lnR w="6350" cap="flat" cmpd="sng" algn="ctr">
                      <a:solidFill>
                        <a:schemeClr val="tx1">
                          <a:lumMod val="50000"/>
                          <a:lumOff val="50000"/>
                        </a:schemeClr>
                      </a:solidFill>
                      <a:prstDash val="solid"/>
                      <a:round/>
                      <a:headEnd type="none" w="med" len="med"/>
                      <a:tailEnd type="none" w="med" len="med"/>
                    </a:lnR>
                    <a:lnT w="12700" cmpd="sng">
                      <a:noFill/>
                      <a:prstDash val="solid"/>
                    </a:lnT>
                    <a:lnB w="6350" cap="flat" cmpd="sng" algn="ctr">
                      <a:solidFill>
                        <a:schemeClr val="tx1">
                          <a:lumMod val="50000"/>
                          <a:lumOff val="50000"/>
                        </a:schemeClr>
                      </a:solidFill>
                      <a:prstDash val="solid"/>
                    </a:lnB>
                    <a:solidFill>
                      <a:schemeClr val="tx1"/>
                    </a:solidFill>
                  </a:tcPr>
                </a:tc>
                <a:tc>
                  <a:txBody>
                    <a:bodyPr/>
                    <a:lstStyle/>
                    <a:p>
                      <a:pPr algn="ctr" fontAlgn="b"/>
                      <a:r>
                        <a:rPr lang="en-US" sz="1100" b="0" i="0" u="none" strike="noStrike">
                          <a:solidFill>
                            <a:schemeClr val="bg1"/>
                          </a:solidFill>
                          <a:effectLst/>
                          <a:latin typeface="Aptos Narrow" panose="020B0004020202020204" pitchFamily="34" charset="0"/>
                        </a:rPr>
                        <a:t>1813.00</a:t>
                      </a:r>
                    </a:p>
                  </a:txBody>
                  <a:tcPr marL="6350" marR="6350" marT="635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solidFill>
                      <a:schemeClr val="tx1">
                        <a:lumMod val="50000"/>
                        <a:lumOff val="50000"/>
                      </a:schemeClr>
                    </a:solidFill>
                  </a:tcPr>
                </a:tc>
                <a:tc>
                  <a:txBody>
                    <a:bodyPr/>
                    <a:lstStyle/>
                    <a:p>
                      <a:pPr algn="ctr" fontAlgn="b"/>
                      <a:r>
                        <a:rPr lang="en-US" sz="1100" b="0" i="0" u="none" strike="noStrike">
                          <a:solidFill>
                            <a:schemeClr val="bg1"/>
                          </a:solidFill>
                          <a:effectLst/>
                          <a:latin typeface="Aptos Narrow" panose="020B0004020202020204" pitchFamily="34" charset="0"/>
                        </a:rPr>
                        <a:t>2011.00</a:t>
                      </a:r>
                    </a:p>
                  </a:txBody>
                  <a:tcPr marL="6350" marR="6350" marT="635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solidFill>
                      <a:schemeClr val="tx1">
                        <a:lumMod val="50000"/>
                        <a:lumOff val="50000"/>
                      </a:schemeClr>
                    </a:solidFill>
                  </a:tcPr>
                </a:tc>
                <a:tc>
                  <a:txBody>
                    <a:bodyPr/>
                    <a:lstStyle/>
                    <a:p>
                      <a:pPr algn="ctr" fontAlgn="b"/>
                      <a:r>
                        <a:rPr lang="en-US" sz="1100" b="0" i="0" u="none" strike="noStrike">
                          <a:solidFill>
                            <a:schemeClr val="bg1"/>
                          </a:solidFill>
                          <a:effectLst/>
                          <a:latin typeface="Aptos Narrow" panose="020B0004020202020204" pitchFamily="34" charset="0"/>
                        </a:rPr>
                        <a:t>3.40</a:t>
                      </a:r>
                    </a:p>
                  </a:txBody>
                  <a:tcPr marL="6350" marR="6350" marT="635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solidFill>
                      <a:schemeClr val="tx1">
                        <a:lumMod val="50000"/>
                        <a:lumOff val="50000"/>
                      </a:schemeClr>
                    </a:solidFill>
                  </a:tcPr>
                </a:tc>
                <a:tc>
                  <a:txBody>
                    <a:bodyPr/>
                    <a:lstStyle/>
                    <a:p>
                      <a:pPr algn="ctr" fontAlgn="b"/>
                      <a:r>
                        <a:rPr lang="en-US" sz="1100" b="0" i="0" u="none" strike="noStrike">
                          <a:solidFill>
                            <a:schemeClr val="bg1"/>
                          </a:solidFill>
                          <a:effectLst/>
                          <a:latin typeface="Aptos Narrow" panose="020B0004020202020204" pitchFamily="34" charset="0"/>
                        </a:rPr>
                        <a:t>15.17</a:t>
                      </a:r>
                    </a:p>
                  </a:txBody>
                  <a:tcPr marL="6350" marR="6350" marT="635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solidFill>
                      <a:schemeClr val="tx1">
                        <a:lumMod val="50000"/>
                        <a:lumOff val="50000"/>
                      </a:schemeClr>
                    </a:solidFill>
                  </a:tcPr>
                </a:tc>
                <a:tc>
                  <a:txBody>
                    <a:bodyPr/>
                    <a:lstStyle/>
                    <a:p>
                      <a:pPr algn="ctr" fontAlgn="b"/>
                      <a:r>
                        <a:rPr lang="en-US" sz="1100" b="0" i="0" u="none" strike="noStrike">
                          <a:solidFill>
                            <a:schemeClr val="bg1"/>
                          </a:solidFill>
                          <a:effectLst/>
                          <a:latin typeface="Aptos Narrow" panose="020B0004020202020204" pitchFamily="34" charset="0"/>
                        </a:rPr>
                        <a:t>1198.00</a:t>
                      </a:r>
                    </a:p>
                  </a:txBody>
                  <a:tcPr marL="6350" marR="6350" marT="635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solidFill>
                      <a:schemeClr val="tx1">
                        <a:lumMod val="50000"/>
                        <a:lumOff val="50000"/>
                      </a:schemeClr>
                    </a:solidFill>
                  </a:tcPr>
                </a:tc>
                <a:tc>
                  <a:txBody>
                    <a:bodyPr/>
                    <a:lstStyle/>
                    <a:p>
                      <a:pPr algn="ctr" fontAlgn="b"/>
                      <a:r>
                        <a:rPr lang="en-US" sz="1100" b="0" i="0" u="none" strike="noStrike">
                          <a:solidFill>
                            <a:schemeClr val="bg1"/>
                          </a:solidFill>
                          <a:effectLst/>
                          <a:latin typeface="Aptos Narrow" panose="020B0004020202020204" pitchFamily="34" charset="0"/>
                        </a:rPr>
                        <a:t>75.00</a:t>
                      </a:r>
                    </a:p>
                  </a:txBody>
                  <a:tcPr marL="6350" marR="6350" marT="635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solidFill>
                      <a:schemeClr val="tx1">
                        <a:lumMod val="50000"/>
                        <a:lumOff val="50000"/>
                      </a:schemeClr>
                    </a:solidFill>
                  </a:tcPr>
                </a:tc>
                <a:tc>
                  <a:txBody>
                    <a:bodyPr/>
                    <a:lstStyle/>
                    <a:p>
                      <a:pPr algn="ctr" fontAlgn="b"/>
                      <a:r>
                        <a:rPr lang="en-US" sz="1100" b="0" i="0" u="none" strike="noStrike">
                          <a:solidFill>
                            <a:schemeClr val="bg1"/>
                          </a:solidFill>
                          <a:effectLst/>
                          <a:latin typeface="Aptos Narrow" panose="020B0004020202020204" pitchFamily="34" charset="0"/>
                        </a:rPr>
                        <a:t>5.00</a:t>
                      </a:r>
                    </a:p>
                  </a:txBody>
                  <a:tcPr marL="6350" marR="6350" marT="635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solidFill>
                      <a:schemeClr val="tx1">
                        <a:lumMod val="50000"/>
                        <a:lumOff val="50000"/>
                      </a:schemeClr>
                    </a:solidFill>
                  </a:tcPr>
                </a:tc>
                <a:tc>
                  <a:txBody>
                    <a:bodyPr/>
                    <a:lstStyle/>
                    <a:p>
                      <a:pPr algn="ctr" fontAlgn="b"/>
                      <a:r>
                        <a:rPr lang="en-US" sz="1100" b="0" i="0" u="none" strike="noStrike">
                          <a:solidFill>
                            <a:schemeClr val="bg1"/>
                          </a:solidFill>
                          <a:effectLst/>
                          <a:latin typeface="Aptos Narrow" panose="020B0004020202020204" pitchFamily="34" charset="0"/>
                        </a:rPr>
                        <a:t>7.89</a:t>
                      </a:r>
                    </a:p>
                  </a:txBody>
                  <a:tcPr marL="6350" marR="6350" marT="635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solidFill>
                      <a:schemeClr val="tx1">
                        <a:lumMod val="50000"/>
                        <a:lumOff val="50000"/>
                      </a:schemeClr>
                    </a:solidFill>
                  </a:tcPr>
                </a:tc>
                <a:tc>
                  <a:txBody>
                    <a:bodyPr/>
                    <a:lstStyle/>
                    <a:p>
                      <a:pPr algn="ctr" fontAlgn="b"/>
                      <a:r>
                        <a:rPr lang="en-US" sz="1100" b="0" i="0" u="none" strike="noStrike">
                          <a:solidFill>
                            <a:schemeClr val="bg1"/>
                          </a:solidFill>
                          <a:effectLst/>
                          <a:latin typeface="Aptos Narrow" panose="020B0004020202020204" pitchFamily="34" charset="0"/>
                        </a:rPr>
                        <a:t>3.50</a:t>
                      </a:r>
                    </a:p>
                  </a:txBody>
                  <a:tcPr marL="6350" marR="6350" marT="6350" marB="0" anchor="ctr">
                    <a:lnL w="6350" cap="flat" cmpd="sng" algn="ctr">
                      <a:solidFill>
                        <a:schemeClr val="tx1">
                          <a:lumMod val="50000"/>
                          <a:lumOff val="50000"/>
                        </a:schemeClr>
                      </a:solidFill>
                      <a:prstDash val="solid"/>
                    </a:lnL>
                    <a:lnR w="38100" cap="flat" cmpd="sng" algn="ctr">
                      <a:noFill/>
                      <a:prstDash val="solid"/>
                    </a:lnR>
                    <a:lnT w="12700" cmpd="sng">
                      <a:noFill/>
                      <a:prstDash val="solid"/>
                    </a:lnT>
                    <a:lnB w="6350" cap="flat" cmpd="sng" algn="ctr">
                      <a:solidFill>
                        <a:schemeClr val="tx1">
                          <a:lumMod val="50000"/>
                          <a:lumOff val="50000"/>
                        </a:schemeClr>
                      </a:solidFill>
                      <a:prstDash val="solid"/>
                    </a:lnB>
                    <a:solidFill>
                      <a:schemeClr val="tx1">
                        <a:lumMod val="50000"/>
                        <a:lumOff val="50000"/>
                      </a:schemeClr>
                    </a:solidFill>
                  </a:tcPr>
                </a:tc>
                <a:extLst>
                  <a:ext uri="{0D108BD9-81ED-4DB2-BD59-A6C34878D82A}">
                    <a16:rowId xmlns:a16="http://schemas.microsoft.com/office/drawing/2014/main" val="269526585"/>
                  </a:ext>
                </a:extLst>
              </a:tr>
              <a:tr h="553914">
                <a:tc>
                  <a:txBody>
                    <a:bodyPr/>
                    <a:lstStyle/>
                    <a:p>
                      <a:pPr algn="l" fontAlgn="b"/>
                      <a:r>
                        <a:rPr lang="en-US" sz="1200" b="1" u="none" strike="noStrike" cap="none" spc="0" dirty="0">
                          <a:solidFill>
                            <a:schemeClr val="bg1"/>
                          </a:solidFill>
                          <a:effectLst/>
                        </a:rPr>
                        <a:t>50%</a:t>
                      </a:r>
                      <a:endParaRPr lang="en-US" sz="1200" b="1" i="0" u="none" strike="noStrike" cap="none" spc="0" dirty="0">
                        <a:solidFill>
                          <a:schemeClr val="bg1"/>
                        </a:solidFill>
                        <a:effectLst/>
                        <a:latin typeface="Aptos Narrow" panose="020B0004020202020204" pitchFamily="34" charset="0"/>
                      </a:endParaRPr>
                    </a:p>
                  </a:txBody>
                  <a:tcPr marL="57132" marR="3052" marT="43948" marB="43948"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lnT>
                    <a:lnB w="12700" cmpd="sng">
                      <a:noFill/>
                      <a:prstDash val="solid"/>
                    </a:lnB>
                    <a:solidFill>
                      <a:schemeClr val="tx1"/>
                    </a:solidFill>
                  </a:tcPr>
                </a:tc>
                <a:tc>
                  <a:txBody>
                    <a:bodyPr/>
                    <a:lstStyle/>
                    <a:p>
                      <a:pPr algn="ctr" fontAlgn="b"/>
                      <a:r>
                        <a:rPr lang="en-US" sz="1100" b="0" i="0" u="none" strike="noStrike">
                          <a:solidFill>
                            <a:schemeClr val="bg1"/>
                          </a:solidFill>
                          <a:effectLst/>
                          <a:latin typeface="Aptos Narrow" panose="020B0004020202020204" pitchFamily="34" charset="0"/>
                        </a:rPr>
                        <a:t>3626.00</a:t>
                      </a:r>
                    </a:p>
                  </a:txBody>
                  <a:tcPr marL="6350" marR="6350" marT="635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algn="ctr" fontAlgn="b"/>
                      <a:r>
                        <a:rPr lang="en-US" sz="1100" b="0" i="0" u="none" strike="noStrike">
                          <a:solidFill>
                            <a:schemeClr val="bg1"/>
                          </a:solidFill>
                          <a:effectLst/>
                          <a:latin typeface="Aptos Narrow" panose="020B0004020202020204" pitchFamily="34" charset="0"/>
                        </a:rPr>
                        <a:t>2014.00</a:t>
                      </a:r>
                    </a:p>
                  </a:txBody>
                  <a:tcPr marL="6350" marR="6350" marT="635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algn="ctr" fontAlgn="b"/>
                      <a:r>
                        <a:rPr lang="en-US" sz="1100" b="0" i="0" u="none" strike="noStrike">
                          <a:solidFill>
                            <a:schemeClr val="bg1"/>
                          </a:solidFill>
                          <a:effectLst/>
                          <a:latin typeface="Aptos Narrow" panose="020B0004020202020204" pitchFamily="34" charset="0"/>
                        </a:rPr>
                        <a:t>5.34</a:t>
                      </a:r>
                    </a:p>
                  </a:txBody>
                  <a:tcPr marL="6350" marR="6350" marT="635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algn="ctr" fontAlgn="b"/>
                      <a:r>
                        <a:rPr lang="en-US" sz="1100" b="0" i="0" u="none" strike="noStrike">
                          <a:solidFill>
                            <a:schemeClr val="bg1"/>
                          </a:solidFill>
                          <a:effectLst/>
                          <a:latin typeface="Aptos Narrow" panose="020B0004020202020204" pitchFamily="34" charset="0"/>
                        </a:rPr>
                        <a:t>18.16</a:t>
                      </a:r>
                    </a:p>
                  </a:txBody>
                  <a:tcPr marL="6350" marR="6350" marT="635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algn="ctr" fontAlgn="b"/>
                      <a:r>
                        <a:rPr lang="en-US" sz="1100" b="0" i="0" u="none" strike="noStrike">
                          <a:solidFill>
                            <a:schemeClr val="bg1"/>
                          </a:solidFill>
                          <a:effectLst/>
                          <a:latin typeface="Aptos Narrow" panose="020B0004020202020204" pitchFamily="34" charset="0"/>
                        </a:rPr>
                        <a:t>1493.00</a:t>
                      </a:r>
                    </a:p>
                  </a:txBody>
                  <a:tcPr marL="6350" marR="6350" marT="635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algn="ctr" fontAlgn="b"/>
                      <a:r>
                        <a:rPr lang="en-US" sz="1100" b="0" i="0" u="none" strike="noStrike">
                          <a:solidFill>
                            <a:schemeClr val="bg1"/>
                          </a:solidFill>
                          <a:effectLst/>
                          <a:latin typeface="Aptos Narrow" panose="020B0004020202020204" pitchFamily="34" charset="0"/>
                        </a:rPr>
                        <a:t>94.00</a:t>
                      </a:r>
                    </a:p>
                  </a:txBody>
                  <a:tcPr marL="6350" marR="6350" marT="635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algn="ctr" fontAlgn="b"/>
                      <a:r>
                        <a:rPr lang="en-US" sz="1100" b="0" i="0" u="none" strike="noStrike">
                          <a:solidFill>
                            <a:schemeClr val="bg1"/>
                          </a:solidFill>
                          <a:effectLst/>
                          <a:latin typeface="Aptos Narrow" panose="020B0004020202020204" pitchFamily="34" charset="0"/>
                        </a:rPr>
                        <a:t>5.00</a:t>
                      </a:r>
                    </a:p>
                  </a:txBody>
                  <a:tcPr marL="6350" marR="6350" marT="635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algn="ctr" fontAlgn="b"/>
                      <a:r>
                        <a:rPr lang="en-US" sz="1100" b="0" i="0" u="none" strike="noStrike">
                          <a:solidFill>
                            <a:schemeClr val="bg1"/>
                          </a:solidFill>
                          <a:effectLst/>
                          <a:latin typeface="Aptos Narrow" panose="020B0004020202020204" pitchFamily="34" charset="0"/>
                        </a:rPr>
                        <a:t>11.57</a:t>
                      </a:r>
                    </a:p>
                  </a:txBody>
                  <a:tcPr marL="6350" marR="6350" marT="635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algn="ctr" fontAlgn="b"/>
                      <a:r>
                        <a:rPr lang="en-US" sz="1100" b="0" i="0" u="none" strike="noStrike">
                          <a:solidFill>
                            <a:schemeClr val="bg1"/>
                          </a:solidFill>
                          <a:effectLst/>
                          <a:latin typeface="Aptos Narrow" panose="020B0004020202020204" pitchFamily="34" charset="0"/>
                        </a:rPr>
                        <a:t>5.64</a:t>
                      </a:r>
                    </a:p>
                  </a:txBody>
                  <a:tcPr marL="6350" marR="6350" marT="6350" marB="0" anchor="ctr">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extLst>
                  <a:ext uri="{0D108BD9-81ED-4DB2-BD59-A6C34878D82A}">
                    <a16:rowId xmlns:a16="http://schemas.microsoft.com/office/drawing/2014/main" val="2215129098"/>
                  </a:ext>
                </a:extLst>
              </a:tr>
              <a:tr h="553914">
                <a:tc>
                  <a:txBody>
                    <a:bodyPr/>
                    <a:lstStyle/>
                    <a:p>
                      <a:pPr algn="l" fontAlgn="b"/>
                      <a:r>
                        <a:rPr lang="en-US" sz="1200" b="1" u="none" strike="noStrike" cap="none" spc="0" dirty="0">
                          <a:solidFill>
                            <a:schemeClr val="bg1"/>
                          </a:solidFill>
                          <a:effectLst/>
                        </a:rPr>
                        <a:t>75%</a:t>
                      </a:r>
                      <a:endParaRPr lang="en-US" sz="1200" b="1" i="0" u="none" strike="noStrike" cap="none" spc="0" dirty="0">
                        <a:solidFill>
                          <a:schemeClr val="bg1"/>
                        </a:solidFill>
                        <a:effectLst/>
                        <a:latin typeface="Aptos Narrow" panose="020B0004020202020204" pitchFamily="34" charset="0"/>
                      </a:endParaRPr>
                    </a:p>
                  </a:txBody>
                  <a:tcPr marL="57132" marR="3052" marT="43948" marB="43948" anchor="ctr">
                    <a:lnL w="38100" cap="flat" cmpd="sng" algn="ctr">
                      <a:noFill/>
                      <a:prstDash val="solid"/>
                    </a:lnL>
                    <a:lnR w="6350" cap="flat" cmpd="sng" algn="ctr">
                      <a:solidFill>
                        <a:schemeClr val="tx1">
                          <a:lumMod val="50000"/>
                          <a:lumOff val="50000"/>
                        </a:schemeClr>
                      </a:solidFill>
                      <a:prstDash val="solid"/>
                      <a:round/>
                      <a:headEnd type="none" w="med" len="med"/>
                      <a:tailEnd type="none" w="med" len="med"/>
                    </a:lnR>
                    <a:lnT w="12700" cmpd="sng">
                      <a:noFill/>
                      <a:prstDash val="solid"/>
                    </a:lnT>
                    <a:lnB w="6350" cap="flat" cmpd="sng" algn="ctr">
                      <a:solidFill>
                        <a:schemeClr val="tx1">
                          <a:lumMod val="50000"/>
                          <a:lumOff val="50000"/>
                        </a:schemeClr>
                      </a:solidFill>
                      <a:prstDash val="solid"/>
                    </a:lnB>
                    <a:solidFill>
                      <a:schemeClr val="tx1"/>
                    </a:solidFill>
                  </a:tcPr>
                </a:tc>
                <a:tc>
                  <a:txBody>
                    <a:bodyPr/>
                    <a:lstStyle/>
                    <a:p>
                      <a:pPr algn="ctr" fontAlgn="b"/>
                      <a:r>
                        <a:rPr lang="en-US" sz="1100" b="0" i="0" u="none" strike="noStrike">
                          <a:solidFill>
                            <a:schemeClr val="bg1"/>
                          </a:solidFill>
                          <a:effectLst/>
                          <a:latin typeface="Aptos Narrow" panose="020B0004020202020204" pitchFamily="34" charset="0"/>
                        </a:rPr>
                        <a:t>5439.00</a:t>
                      </a:r>
                    </a:p>
                  </a:txBody>
                  <a:tcPr marL="6350" marR="6350" marT="635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solidFill>
                      <a:schemeClr val="tx1">
                        <a:lumMod val="50000"/>
                        <a:lumOff val="50000"/>
                      </a:schemeClr>
                    </a:solidFill>
                  </a:tcPr>
                </a:tc>
                <a:tc>
                  <a:txBody>
                    <a:bodyPr/>
                    <a:lstStyle/>
                    <a:p>
                      <a:pPr algn="ctr" fontAlgn="b"/>
                      <a:r>
                        <a:rPr lang="en-US" sz="1100" b="0" i="0" u="none" strike="noStrike">
                          <a:solidFill>
                            <a:schemeClr val="bg1"/>
                          </a:solidFill>
                          <a:effectLst/>
                          <a:latin typeface="Aptos Narrow" panose="020B0004020202020204" pitchFamily="34" charset="0"/>
                        </a:rPr>
                        <a:t>2016.00</a:t>
                      </a:r>
                    </a:p>
                  </a:txBody>
                  <a:tcPr marL="6350" marR="6350" marT="635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solidFill>
                      <a:schemeClr val="tx1">
                        <a:lumMod val="50000"/>
                        <a:lumOff val="50000"/>
                      </a:schemeClr>
                    </a:solidFill>
                  </a:tcPr>
                </a:tc>
                <a:tc>
                  <a:txBody>
                    <a:bodyPr/>
                    <a:lstStyle/>
                    <a:p>
                      <a:pPr algn="ctr" fontAlgn="b"/>
                      <a:r>
                        <a:rPr lang="en-US" sz="1100" b="0" i="0" u="none" strike="noStrike">
                          <a:solidFill>
                            <a:schemeClr val="bg1"/>
                          </a:solidFill>
                          <a:effectLst/>
                          <a:latin typeface="Aptos Narrow" panose="020B0004020202020204" pitchFamily="34" charset="0"/>
                        </a:rPr>
                        <a:t>7.30</a:t>
                      </a:r>
                    </a:p>
                  </a:txBody>
                  <a:tcPr marL="6350" marR="6350" marT="635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solidFill>
                      <a:schemeClr val="tx1">
                        <a:lumMod val="50000"/>
                        <a:lumOff val="50000"/>
                      </a:schemeClr>
                    </a:solidFill>
                  </a:tcPr>
                </a:tc>
                <a:tc>
                  <a:txBody>
                    <a:bodyPr/>
                    <a:lstStyle/>
                    <a:p>
                      <a:pPr algn="ctr" fontAlgn="b"/>
                      <a:r>
                        <a:rPr lang="en-US" sz="1100" b="0" i="0" u="none" strike="noStrike">
                          <a:solidFill>
                            <a:schemeClr val="bg1"/>
                          </a:solidFill>
                          <a:effectLst/>
                          <a:latin typeface="Aptos Narrow" panose="020B0004020202020204" pitchFamily="34" charset="0"/>
                        </a:rPr>
                        <a:t>21.10</a:t>
                      </a:r>
                    </a:p>
                  </a:txBody>
                  <a:tcPr marL="6350" marR="6350" marT="635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solidFill>
                      <a:schemeClr val="tx1">
                        <a:lumMod val="50000"/>
                        <a:lumOff val="50000"/>
                      </a:schemeClr>
                    </a:solidFill>
                  </a:tcPr>
                </a:tc>
                <a:tc>
                  <a:txBody>
                    <a:bodyPr/>
                    <a:lstStyle/>
                    <a:p>
                      <a:pPr algn="ctr" fontAlgn="b"/>
                      <a:r>
                        <a:rPr lang="en-US" sz="1100" b="0" i="0" u="none" strike="noStrike">
                          <a:solidFill>
                            <a:schemeClr val="bg1"/>
                          </a:solidFill>
                          <a:effectLst/>
                          <a:latin typeface="Aptos Narrow" panose="020B0004020202020204" pitchFamily="34" charset="0"/>
                        </a:rPr>
                        <a:t>1968.00</a:t>
                      </a:r>
                    </a:p>
                  </a:txBody>
                  <a:tcPr marL="6350" marR="6350" marT="635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solidFill>
                      <a:schemeClr val="tx1">
                        <a:lumMod val="50000"/>
                        <a:lumOff val="50000"/>
                      </a:schemeClr>
                    </a:solidFill>
                  </a:tcPr>
                </a:tc>
                <a:tc>
                  <a:txBody>
                    <a:bodyPr/>
                    <a:lstStyle/>
                    <a:p>
                      <a:pPr algn="ctr" fontAlgn="b"/>
                      <a:r>
                        <a:rPr lang="en-US" sz="1100" b="0" i="0" u="none" strike="noStrike">
                          <a:solidFill>
                            <a:schemeClr val="bg1"/>
                          </a:solidFill>
                          <a:effectLst/>
                          <a:latin typeface="Aptos Narrow" panose="020B0004020202020204" pitchFamily="34" charset="0"/>
                        </a:rPr>
                        <a:t>138.10</a:t>
                      </a:r>
                    </a:p>
                  </a:txBody>
                  <a:tcPr marL="6350" marR="6350" marT="635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solidFill>
                      <a:schemeClr val="tx1">
                        <a:lumMod val="50000"/>
                        <a:lumOff val="50000"/>
                      </a:schemeClr>
                    </a:solidFill>
                  </a:tcPr>
                </a:tc>
                <a:tc>
                  <a:txBody>
                    <a:bodyPr/>
                    <a:lstStyle/>
                    <a:p>
                      <a:pPr algn="ctr" fontAlgn="b"/>
                      <a:r>
                        <a:rPr lang="en-US" sz="1100" b="0" i="0" u="none" strike="noStrike">
                          <a:solidFill>
                            <a:schemeClr val="bg1"/>
                          </a:solidFill>
                          <a:effectLst/>
                          <a:latin typeface="Aptos Narrow" panose="020B0004020202020204" pitchFamily="34" charset="0"/>
                        </a:rPr>
                        <a:t>5.00</a:t>
                      </a:r>
                    </a:p>
                  </a:txBody>
                  <a:tcPr marL="6350" marR="6350" marT="635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solidFill>
                      <a:schemeClr val="tx1">
                        <a:lumMod val="50000"/>
                        <a:lumOff val="50000"/>
                      </a:schemeClr>
                    </a:solidFill>
                  </a:tcPr>
                </a:tc>
                <a:tc>
                  <a:txBody>
                    <a:bodyPr/>
                    <a:lstStyle/>
                    <a:p>
                      <a:pPr algn="ctr" fontAlgn="b"/>
                      <a:r>
                        <a:rPr lang="en-US" sz="1100" b="0" i="0" u="none" strike="noStrike">
                          <a:solidFill>
                            <a:schemeClr val="bg1"/>
                          </a:solidFill>
                          <a:effectLst/>
                          <a:latin typeface="Aptos Narrow" panose="020B0004020202020204" pitchFamily="34" charset="0"/>
                        </a:rPr>
                        <a:t>26.04</a:t>
                      </a:r>
                    </a:p>
                  </a:txBody>
                  <a:tcPr marL="6350" marR="6350" marT="635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solidFill>
                      <a:schemeClr val="tx1">
                        <a:lumMod val="50000"/>
                        <a:lumOff val="50000"/>
                      </a:schemeClr>
                    </a:solidFill>
                  </a:tcPr>
                </a:tc>
                <a:tc>
                  <a:txBody>
                    <a:bodyPr/>
                    <a:lstStyle/>
                    <a:p>
                      <a:pPr algn="ctr" fontAlgn="b"/>
                      <a:r>
                        <a:rPr lang="en-US" sz="1100" b="0" i="0" u="none" strike="noStrike">
                          <a:solidFill>
                            <a:schemeClr val="bg1"/>
                          </a:solidFill>
                          <a:effectLst/>
                          <a:latin typeface="Aptos Narrow" panose="020B0004020202020204" pitchFamily="34" charset="0"/>
                        </a:rPr>
                        <a:t>9.95</a:t>
                      </a:r>
                    </a:p>
                  </a:txBody>
                  <a:tcPr marL="6350" marR="6350" marT="6350" marB="0" anchor="ctr">
                    <a:lnL w="6350" cap="flat" cmpd="sng" algn="ctr">
                      <a:solidFill>
                        <a:schemeClr val="tx1">
                          <a:lumMod val="50000"/>
                          <a:lumOff val="50000"/>
                        </a:schemeClr>
                      </a:solidFill>
                      <a:prstDash val="solid"/>
                    </a:lnL>
                    <a:lnR w="38100" cap="flat" cmpd="sng" algn="ctr">
                      <a:noFill/>
                      <a:prstDash val="solid"/>
                    </a:lnR>
                    <a:lnT w="12700" cmpd="sng">
                      <a:noFill/>
                      <a:prstDash val="solid"/>
                    </a:lnT>
                    <a:lnB w="6350" cap="flat" cmpd="sng" algn="ctr">
                      <a:solidFill>
                        <a:schemeClr val="tx1">
                          <a:lumMod val="50000"/>
                          <a:lumOff val="50000"/>
                        </a:schemeClr>
                      </a:solidFill>
                      <a:prstDash val="solid"/>
                    </a:lnB>
                    <a:solidFill>
                      <a:schemeClr val="tx1">
                        <a:lumMod val="50000"/>
                        <a:lumOff val="50000"/>
                      </a:schemeClr>
                    </a:solidFill>
                  </a:tcPr>
                </a:tc>
                <a:extLst>
                  <a:ext uri="{0D108BD9-81ED-4DB2-BD59-A6C34878D82A}">
                    <a16:rowId xmlns:a16="http://schemas.microsoft.com/office/drawing/2014/main" val="3213762811"/>
                  </a:ext>
                </a:extLst>
              </a:tr>
              <a:tr h="553914">
                <a:tc>
                  <a:txBody>
                    <a:bodyPr/>
                    <a:lstStyle/>
                    <a:p>
                      <a:pPr algn="l" fontAlgn="b"/>
                      <a:r>
                        <a:rPr lang="en-US" sz="1200" b="1" u="none" strike="noStrike" cap="none" spc="0" dirty="0">
                          <a:solidFill>
                            <a:schemeClr val="bg1"/>
                          </a:solidFill>
                          <a:effectLst/>
                        </a:rPr>
                        <a:t>Max</a:t>
                      </a:r>
                      <a:endParaRPr lang="en-US" sz="1200" b="1" i="0" u="none" strike="noStrike" cap="none" spc="0" dirty="0">
                        <a:solidFill>
                          <a:schemeClr val="bg1"/>
                        </a:solidFill>
                        <a:effectLst/>
                        <a:latin typeface="Aptos Narrow" panose="020B0004020202020204" pitchFamily="34" charset="0"/>
                      </a:endParaRPr>
                    </a:p>
                  </a:txBody>
                  <a:tcPr marL="57132" marR="3052" marT="43948" marB="43948"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lnT>
                    <a:lnB w="12700" cmpd="sng">
                      <a:noFill/>
                      <a:prstDash val="solid"/>
                    </a:lnB>
                    <a:solidFill>
                      <a:schemeClr val="tx1"/>
                    </a:solidFill>
                  </a:tcPr>
                </a:tc>
                <a:tc>
                  <a:txBody>
                    <a:bodyPr/>
                    <a:lstStyle/>
                    <a:p>
                      <a:pPr algn="ctr" fontAlgn="b"/>
                      <a:r>
                        <a:rPr lang="en-US" sz="1100" b="0" i="0" u="none" strike="noStrike">
                          <a:solidFill>
                            <a:schemeClr val="bg1"/>
                          </a:solidFill>
                          <a:effectLst/>
                          <a:latin typeface="Aptos Narrow" panose="020B0004020202020204" pitchFamily="34" charset="0"/>
                        </a:rPr>
                        <a:t>7252.00</a:t>
                      </a:r>
                    </a:p>
                  </a:txBody>
                  <a:tcPr marL="6350" marR="6350" marT="635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algn="ctr" fontAlgn="b"/>
                      <a:r>
                        <a:rPr lang="en-US" sz="1100" b="0" i="0" u="none" strike="noStrike">
                          <a:solidFill>
                            <a:schemeClr val="bg1"/>
                          </a:solidFill>
                          <a:effectLst/>
                          <a:latin typeface="Aptos Narrow" panose="020B0004020202020204" pitchFamily="34" charset="0"/>
                        </a:rPr>
                        <a:t>2019.00</a:t>
                      </a:r>
                    </a:p>
                  </a:txBody>
                  <a:tcPr marL="6350" marR="6350" marT="635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algn="ctr" fontAlgn="b"/>
                      <a:r>
                        <a:rPr lang="en-US" sz="1100" b="0" i="0" u="none" strike="noStrike">
                          <a:solidFill>
                            <a:schemeClr val="bg1"/>
                          </a:solidFill>
                          <a:effectLst/>
                          <a:latin typeface="Aptos Narrow" panose="020B0004020202020204" pitchFamily="34" charset="0"/>
                        </a:rPr>
                        <a:t>6.50</a:t>
                      </a:r>
                    </a:p>
                  </a:txBody>
                  <a:tcPr marL="6350" marR="6350" marT="635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algn="ctr" fontAlgn="b"/>
                      <a:r>
                        <a:rPr lang="en-US" sz="1100" b="0" i="0" u="none" strike="noStrike">
                          <a:solidFill>
                            <a:schemeClr val="bg1"/>
                          </a:solidFill>
                          <a:effectLst/>
                          <a:latin typeface="Aptos Narrow" panose="020B0004020202020204" pitchFamily="34" charset="0"/>
                        </a:rPr>
                        <a:t>33.54</a:t>
                      </a:r>
                    </a:p>
                  </a:txBody>
                  <a:tcPr marL="6350" marR="6350" marT="635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algn="ctr" fontAlgn="b"/>
                      <a:r>
                        <a:rPr lang="en-US" sz="1100" b="0" i="0" u="none" strike="noStrike">
                          <a:solidFill>
                            <a:schemeClr val="bg1"/>
                          </a:solidFill>
                          <a:effectLst/>
                          <a:latin typeface="Aptos Narrow" panose="020B0004020202020204" pitchFamily="34" charset="0"/>
                        </a:rPr>
                        <a:t>5998.00</a:t>
                      </a:r>
                    </a:p>
                  </a:txBody>
                  <a:tcPr marL="6350" marR="6350" marT="635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algn="ctr" fontAlgn="b"/>
                      <a:r>
                        <a:rPr lang="en-US" sz="1100" b="0" i="0" u="none" strike="noStrike">
                          <a:solidFill>
                            <a:schemeClr val="bg1"/>
                          </a:solidFill>
                          <a:effectLst/>
                          <a:latin typeface="Aptos Narrow" panose="020B0004020202020204" pitchFamily="34" charset="0"/>
                        </a:rPr>
                        <a:t>616.00</a:t>
                      </a:r>
                    </a:p>
                  </a:txBody>
                  <a:tcPr marL="6350" marR="6350" marT="635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algn="ctr" fontAlgn="b"/>
                      <a:r>
                        <a:rPr lang="en-US" sz="1100" b="0" i="0" u="none" strike="noStrike">
                          <a:solidFill>
                            <a:schemeClr val="bg1"/>
                          </a:solidFill>
                          <a:effectLst/>
                          <a:latin typeface="Aptos Narrow" panose="020B0004020202020204" pitchFamily="34" charset="0"/>
                        </a:rPr>
                        <a:t>10.00</a:t>
                      </a:r>
                    </a:p>
                  </a:txBody>
                  <a:tcPr marL="6350" marR="6350" marT="635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algn="ctr" fontAlgn="b"/>
                      <a:r>
                        <a:rPr lang="en-US" sz="1100" b="0" i="0" u="none" strike="noStrike">
                          <a:solidFill>
                            <a:schemeClr val="bg1"/>
                          </a:solidFill>
                          <a:effectLst/>
                          <a:latin typeface="Aptos Narrow" panose="020B0004020202020204" pitchFamily="34" charset="0"/>
                        </a:rPr>
                        <a:t>375.00</a:t>
                      </a:r>
                    </a:p>
                  </a:txBody>
                  <a:tcPr marL="6350" marR="6350" marT="6350" marB="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algn="ctr" fontAlgn="b"/>
                      <a:r>
                        <a:rPr lang="en-US" sz="1100" b="0" i="0" u="none" strike="noStrike" dirty="0">
                          <a:solidFill>
                            <a:schemeClr val="bg1"/>
                          </a:solidFill>
                          <a:effectLst/>
                          <a:latin typeface="Aptos Narrow" panose="020B0004020202020204" pitchFamily="34" charset="0"/>
                        </a:rPr>
                        <a:t>160.00</a:t>
                      </a:r>
                    </a:p>
                  </a:txBody>
                  <a:tcPr marL="6350" marR="6350" marT="6350" marB="0" anchor="ctr">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extLst>
                  <a:ext uri="{0D108BD9-81ED-4DB2-BD59-A6C34878D82A}">
                    <a16:rowId xmlns:a16="http://schemas.microsoft.com/office/drawing/2014/main" val="1059478367"/>
                  </a:ext>
                </a:extLst>
              </a:tr>
            </a:tbl>
          </a:graphicData>
        </a:graphic>
      </p:graphicFrame>
      <p:sp>
        <p:nvSpPr>
          <p:cNvPr id="12" name="Title 1">
            <a:extLst>
              <a:ext uri="{FF2B5EF4-FFF2-40B4-BE49-F238E27FC236}">
                <a16:creationId xmlns:a16="http://schemas.microsoft.com/office/drawing/2014/main" id="{314C27C8-165C-5513-DB4B-9D840097C545}"/>
              </a:ext>
            </a:extLst>
          </p:cNvPr>
          <p:cNvSpPr>
            <a:spLocks noGrp="1"/>
          </p:cNvSpPr>
          <p:nvPr>
            <p:ph type="title"/>
          </p:nvPr>
        </p:nvSpPr>
        <p:spPr>
          <a:xfrm>
            <a:off x="236524" y="358566"/>
            <a:ext cx="4496228" cy="658201"/>
          </a:xfrm>
          <a:solidFill>
            <a:schemeClr val="bg1"/>
          </a:solidFill>
        </p:spPr>
        <p:txBody>
          <a:bodyPr vert="horz" lIns="91440" tIns="45720" rIns="91440" bIns="45720" rtlCol="0" anchor="ctr">
            <a:normAutofit fontScale="90000"/>
          </a:bodyPr>
          <a:lstStyle/>
          <a:p>
            <a:r>
              <a:rPr lang="en-US" sz="4400" dirty="0"/>
              <a:t>Our Data</a:t>
            </a:r>
          </a:p>
        </p:txBody>
      </p:sp>
      <p:sp>
        <p:nvSpPr>
          <p:cNvPr id="5" name="Rectangle 4">
            <a:extLst>
              <a:ext uri="{FF2B5EF4-FFF2-40B4-BE49-F238E27FC236}">
                <a16:creationId xmlns:a16="http://schemas.microsoft.com/office/drawing/2014/main" id="{6A68CE6A-C9AC-8627-AD4E-86DC6B2CC841}"/>
              </a:ext>
            </a:extLst>
          </p:cNvPr>
          <p:cNvSpPr/>
          <p:nvPr/>
        </p:nvSpPr>
        <p:spPr>
          <a:xfrm>
            <a:off x="0" y="927212"/>
            <a:ext cx="5085253" cy="58333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83302BFD-960F-CBB3-E984-CDC12813A10C}"/>
              </a:ext>
            </a:extLst>
          </p:cNvPr>
          <p:cNvSpPr>
            <a:spLocks noGrp="1"/>
          </p:cNvSpPr>
          <p:nvPr>
            <p:ph sz="half" idx="15"/>
          </p:nvPr>
        </p:nvSpPr>
        <p:spPr>
          <a:xfrm>
            <a:off x="237211" y="1123641"/>
            <a:ext cx="4779237" cy="4985230"/>
          </a:xfrm>
          <a:solidFill>
            <a:schemeClr val="bg1"/>
          </a:solidFill>
        </p:spPr>
        <p:txBody>
          <a:bodyPr vert="horz" lIns="91440" tIns="45720" rIns="91440" bIns="45720" rtlCol="0" anchor="t">
            <a:noAutofit/>
          </a:bodyPr>
          <a:lstStyle/>
          <a:p>
            <a:pPr marL="0" indent="0">
              <a:lnSpc>
                <a:spcPct val="90000"/>
              </a:lnSpc>
              <a:buNone/>
            </a:pPr>
            <a:r>
              <a:rPr lang="en-US" sz="1100" b="1" u="sng" dirty="0"/>
              <a:t>Data Dictionary</a:t>
            </a:r>
          </a:p>
          <a:p>
            <a:pPr marL="0" indent="0">
              <a:lnSpc>
                <a:spcPct val="90000"/>
              </a:lnSpc>
              <a:buNone/>
            </a:pPr>
            <a:r>
              <a:rPr lang="en-US" sz="1200" b="1" dirty="0" err="1"/>
              <a:t>S.No</a:t>
            </a:r>
            <a:r>
              <a:rPr lang="en-US" sz="1200" dirty="0"/>
              <a:t>.: Serial Number</a:t>
            </a:r>
          </a:p>
          <a:p>
            <a:pPr marL="0" indent="0">
              <a:lnSpc>
                <a:spcPct val="90000"/>
              </a:lnSpc>
              <a:buNone/>
            </a:pPr>
            <a:r>
              <a:rPr lang="en-US" sz="1200" b="1" dirty="0"/>
              <a:t>Name: </a:t>
            </a:r>
            <a:r>
              <a:rPr lang="en-US" sz="1200" dirty="0"/>
              <a:t>Name of the car which includes Brand name and Model name</a:t>
            </a:r>
          </a:p>
          <a:p>
            <a:pPr marL="0" indent="0">
              <a:lnSpc>
                <a:spcPct val="90000"/>
              </a:lnSpc>
              <a:buNone/>
            </a:pPr>
            <a:r>
              <a:rPr lang="en-US" sz="1200" b="1" dirty="0"/>
              <a:t>Location: </a:t>
            </a:r>
            <a:r>
              <a:rPr lang="en-US" sz="1200" dirty="0"/>
              <a:t>The location in which the car is being sold or is available for purchase (Cities)</a:t>
            </a:r>
          </a:p>
          <a:p>
            <a:pPr marL="0" indent="0">
              <a:lnSpc>
                <a:spcPct val="90000"/>
              </a:lnSpc>
              <a:buNone/>
            </a:pPr>
            <a:r>
              <a:rPr lang="en-US" sz="1200" b="1" dirty="0"/>
              <a:t>Year: </a:t>
            </a:r>
            <a:r>
              <a:rPr lang="en-US" sz="1200" dirty="0"/>
              <a:t>Manufacturing year of the car</a:t>
            </a:r>
          </a:p>
          <a:p>
            <a:pPr marL="0" indent="0">
              <a:lnSpc>
                <a:spcPct val="90000"/>
              </a:lnSpc>
              <a:buNone/>
            </a:pPr>
            <a:r>
              <a:rPr lang="en-US" sz="1200" b="1" dirty="0" err="1"/>
              <a:t>Kilometers_driven</a:t>
            </a:r>
            <a:r>
              <a:rPr lang="en-US" sz="1200" b="1" dirty="0"/>
              <a:t>: </a:t>
            </a:r>
            <a:r>
              <a:rPr lang="en-US" sz="1200" dirty="0"/>
              <a:t>The total kilometers driven in the car by the previous owner(s) in KM</a:t>
            </a:r>
          </a:p>
          <a:p>
            <a:pPr marL="0" indent="0">
              <a:lnSpc>
                <a:spcPct val="90000"/>
              </a:lnSpc>
              <a:buNone/>
            </a:pPr>
            <a:r>
              <a:rPr lang="en-US" sz="1200" b="1" dirty="0" err="1"/>
              <a:t>Fuel_Type</a:t>
            </a:r>
            <a:r>
              <a:rPr lang="en-US" sz="1200" b="1" dirty="0"/>
              <a:t>: </a:t>
            </a:r>
            <a:r>
              <a:rPr lang="en-US" sz="1200" dirty="0"/>
              <a:t>The type of fuel used by the car (Petrol, Diesel, Electric, CNG, LPG)</a:t>
            </a:r>
          </a:p>
          <a:p>
            <a:pPr marL="0" indent="0">
              <a:lnSpc>
                <a:spcPct val="90000"/>
              </a:lnSpc>
              <a:buNone/>
            </a:pPr>
            <a:r>
              <a:rPr lang="en-US" sz="1200" b="1" dirty="0"/>
              <a:t>Transmission: </a:t>
            </a:r>
            <a:r>
              <a:rPr lang="en-US" sz="1200" dirty="0"/>
              <a:t>The type of transmission used by the car (Automatic / Manual)</a:t>
            </a:r>
          </a:p>
          <a:p>
            <a:pPr marL="0" indent="0">
              <a:lnSpc>
                <a:spcPct val="90000"/>
              </a:lnSpc>
              <a:buNone/>
            </a:pPr>
            <a:r>
              <a:rPr lang="en-US" sz="1200" b="1" dirty="0"/>
              <a:t>Owner: </a:t>
            </a:r>
            <a:r>
              <a:rPr lang="en-US" sz="1200" dirty="0"/>
              <a:t> The number of previous owners.</a:t>
            </a:r>
          </a:p>
          <a:p>
            <a:pPr marL="0" indent="0">
              <a:lnSpc>
                <a:spcPct val="90000"/>
              </a:lnSpc>
              <a:buNone/>
            </a:pPr>
            <a:r>
              <a:rPr lang="en-US" sz="1200" b="1" dirty="0"/>
              <a:t>Mileage: </a:t>
            </a:r>
            <a:r>
              <a:rPr lang="en-US" sz="1200" dirty="0"/>
              <a:t>The standard mileage offered by the car company in kmpl or km/kg</a:t>
            </a:r>
          </a:p>
          <a:p>
            <a:pPr marL="0" indent="0">
              <a:lnSpc>
                <a:spcPct val="90000"/>
              </a:lnSpc>
              <a:buNone/>
            </a:pPr>
            <a:r>
              <a:rPr lang="en-US" sz="1200" b="1" dirty="0"/>
              <a:t>Engine: </a:t>
            </a:r>
            <a:r>
              <a:rPr lang="en-US" sz="1200" dirty="0"/>
              <a:t>The displacement volume of the engine in CC</a:t>
            </a:r>
          </a:p>
          <a:p>
            <a:pPr marL="0" indent="0">
              <a:lnSpc>
                <a:spcPct val="90000"/>
              </a:lnSpc>
              <a:buNone/>
            </a:pPr>
            <a:r>
              <a:rPr lang="en-US" sz="1200" b="1" dirty="0"/>
              <a:t>Power: </a:t>
            </a:r>
            <a:r>
              <a:rPr lang="en-US" sz="1200" dirty="0"/>
              <a:t>The maximum power of the engine in bhp</a:t>
            </a:r>
          </a:p>
          <a:p>
            <a:pPr marL="0" indent="0">
              <a:lnSpc>
                <a:spcPct val="90000"/>
              </a:lnSpc>
              <a:buNone/>
            </a:pPr>
            <a:r>
              <a:rPr lang="en-US" sz="1200" b="1" dirty="0"/>
              <a:t>Seats: </a:t>
            </a:r>
            <a:r>
              <a:rPr lang="en-US" sz="1200" dirty="0"/>
              <a:t>The number of seats in the car</a:t>
            </a:r>
          </a:p>
          <a:p>
            <a:pPr marL="0" indent="0">
              <a:lnSpc>
                <a:spcPct val="90000"/>
              </a:lnSpc>
              <a:buNone/>
            </a:pPr>
            <a:r>
              <a:rPr lang="en-US" sz="1200" b="1" dirty="0" err="1"/>
              <a:t>New_Price</a:t>
            </a:r>
            <a:r>
              <a:rPr lang="en-US" sz="1200" b="1" dirty="0"/>
              <a:t>: </a:t>
            </a:r>
            <a:r>
              <a:rPr lang="en-US" sz="1200" dirty="0"/>
              <a:t>The price of a new car of the same model in INR 100,000</a:t>
            </a:r>
          </a:p>
          <a:p>
            <a:pPr marL="0" indent="0">
              <a:lnSpc>
                <a:spcPct val="90000"/>
              </a:lnSpc>
              <a:buNone/>
            </a:pPr>
            <a:r>
              <a:rPr lang="en-US" sz="1200" b="1" dirty="0"/>
              <a:t>Price: </a:t>
            </a:r>
            <a:r>
              <a:rPr lang="en-US" sz="1200" dirty="0"/>
              <a:t>The price of the used car in INR 100,000 </a:t>
            </a:r>
            <a:r>
              <a:rPr lang="en-US" sz="1200" b="1" dirty="0"/>
              <a:t>(Target Variable)</a:t>
            </a:r>
          </a:p>
        </p:txBody>
      </p:sp>
    </p:spTree>
    <p:extLst>
      <p:ext uri="{BB962C8B-B14F-4D97-AF65-F5344CB8AC3E}">
        <p14:creationId xmlns:p14="http://schemas.microsoft.com/office/powerpoint/2010/main" val="729609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D737C-5C88-D5E8-4326-DFA1A1448521}"/>
              </a:ext>
            </a:extLst>
          </p:cNvPr>
          <p:cNvSpPr>
            <a:spLocks noGrp="1"/>
          </p:cNvSpPr>
          <p:nvPr>
            <p:ph type="title"/>
          </p:nvPr>
        </p:nvSpPr>
        <p:spPr>
          <a:xfrm>
            <a:off x="1143000" y="533401"/>
            <a:ext cx="9906000" cy="749299"/>
          </a:xfrm>
        </p:spPr>
        <p:txBody>
          <a:bodyPr/>
          <a:lstStyle/>
          <a:p>
            <a:r>
              <a:rPr lang="en-US" dirty="0"/>
              <a:t>Univariate and Bivariate analysis</a:t>
            </a:r>
          </a:p>
        </p:txBody>
      </p:sp>
      <p:pic>
        <p:nvPicPr>
          <p:cNvPr id="1026" name="Picture 2" descr="No description has been provided for this image">
            <a:extLst>
              <a:ext uri="{FF2B5EF4-FFF2-40B4-BE49-F238E27FC236}">
                <a16:creationId xmlns:a16="http://schemas.microsoft.com/office/drawing/2014/main" id="{922F6F2B-5EC3-DD26-241B-42C9C566BEBB}"/>
              </a:ext>
            </a:extLst>
          </p:cNvPr>
          <p:cNvPicPr>
            <a:picLocks noGrp="1" noChangeAspect="1" noChangeArrowheads="1"/>
          </p:cNvPicPr>
          <p:nvPr>
            <p:ph sz="half" idx="14"/>
          </p:nvPr>
        </p:nvPicPr>
        <p:blipFill>
          <a:blip r:embed="rId3">
            <a:extLst>
              <a:ext uri="{28A0092B-C50C-407E-A947-70E740481C1C}">
                <a14:useLocalDpi xmlns:a14="http://schemas.microsoft.com/office/drawing/2010/main" val="0"/>
              </a:ext>
            </a:extLst>
          </a:blip>
          <a:srcRect/>
          <a:stretch>
            <a:fillRect/>
          </a:stretch>
        </p:blipFill>
        <p:spPr bwMode="auto">
          <a:xfrm>
            <a:off x="1422400" y="1596739"/>
            <a:ext cx="4309426" cy="429067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o description has been provided for this image">
            <a:extLst>
              <a:ext uri="{FF2B5EF4-FFF2-40B4-BE49-F238E27FC236}">
                <a16:creationId xmlns:a16="http://schemas.microsoft.com/office/drawing/2014/main" id="{712DF8B2-E313-89E2-01D1-36808DF533C9}"/>
              </a:ext>
            </a:extLst>
          </p:cNvPr>
          <p:cNvPicPr>
            <a:picLocks noGrp="1" noChangeAspect="1" noChangeArrowheads="1"/>
          </p:cNvPicPr>
          <p:nvPr>
            <p:ph sz="half" idx="15"/>
          </p:nvPr>
        </p:nvPicPr>
        <p:blipFill>
          <a:blip r:embed="rId4">
            <a:extLst>
              <a:ext uri="{28A0092B-C50C-407E-A947-70E740481C1C}">
                <a14:useLocalDpi xmlns:a14="http://schemas.microsoft.com/office/drawing/2010/main" val="0"/>
              </a:ext>
            </a:extLst>
          </a:blip>
          <a:srcRect/>
          <a:stretch>
            <a:fillRect/>
          </a:stretch>
        </p:blipFill>
        <p:spPr bwMode="auto">
          <a:xfrm>
            <a:off x="6460176" y="1596739"/>
            <a:ext cx="4457700" cy="445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7473269"/>
      </p:ext>
    </p:extLst>
  </p:cSld>
  <p:clrMapOvr>
    <a:masterClrMapping/>
  </p:clrMapOvr>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C180A77-4928-484F-9529-F716C85D6A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C20BE78-9FDF-401B-B412-3AA10EC5BEA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30E62E91-3991-445A-ADE0-DB143B39320F}">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{C7A49D76-D5B7-4341-AAF0-A86524BEEBD5}tf22797433_win32</Template>
  <TotalTime>159</TotalTime>
  <Words>3454</Words>
  <Application>Microsoft Office PowerPoint</Application>
  <PresentationFormat>Widescreen</PresentationFormat>
  <Paragraphs>294</Paragraphs>
  <Slides>22</Slides>
  <Notes>21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22</vt:i4>
      </vt:variant>
    </vt:vector>
  </HeadingPairs>
  <TitlesOfParts>
    <vt:vector size="34" baseType="lpstr">
      <vt:lpstr>Aptos</vt:lpstr>
      <vt:lpstr>Aptos Narrow</vt:lpstr>
      <vt:lpstr>Arial</vt:lpstr>
      <vt:lpstr>Calibri</vt:lpstr>
      <vt:lpstr>Inherit</vt:lpstr>
      <vt:lpstr>Roboto</vt:lpstr>
      <vt:lpstr>Segoe UI</vt:lpstr>
      <vt:lpstr>system-ui</vt:lpstr>
      <vt:lpstr>Univers Condensed Light</vt:lpstr>
      <vt:lpstr>Univers Condensed Light (Body)</vt:lpstr>
      <vt:lpstr>Walbaum Display Light</vt:lpstr>
      <vt:lpstr>AngleLinesVTI</vt:lpstr>
      <vt:lpstr>Cars4U – Our Technology Approach</vt:lpstr>
      <vt:lpstr>AGENDA</vt:lpstr>
      <vt:lpstr>The Problem:   We need to find our place in a growing market.</vt:lpstr>
      <vt:lpstr>The Used Car Market is Growing</vt:lpstr>
      <vt:lpstr>What about our competition?</vt:lpstr>
      <vt:lpstr>SO how do we differentiate?  </vt:lpstr>
      <vt:lpstr>Data Overview</vt:lpstr>
      <vt:lpstr>Our Data</vt:lpstr>
      <vt:lpstr>Univariate and Bivariate analysis</vt:lpstr>
      <vt:lpstr>Data Scrubbing &amp; Cleanup</vt:lpstr>
      <vt:lpstr>Modeling Process</vt:lpstr>
      <vt:lpstr>Analyzed Correlation Between Independent and Target Variables…</vt:lpstr>
      <vt:lpstr>Started with Standard Linear &amp; OLS Regression Models…</vt:lpstr>
      <vt:lpstr>Proceeded to Perform Additional Regression Models</vt:lpstr>
      <vt:lpstr>Key Features</vt:lpstr>
      <vt:lpstr>Next Steps</vt:lpstr>
      <vt:lpstr>Key Features</vt:lpstr>
      <vt:lpstr>Risks and Challenges</vt:lpstr>
      <vt:lpstr>THANK YOU</vt:lpstr>
      <vt:lpstr>Appendix 1</vt:lpstr>
      <vt:lpstr>OLS Model Results</vt:lpstr>
      <vt:lpstr>Model Comparison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Weber, Elijah</dc:creator>
  <cp:lastModifiedBy>Weber, Elijah</cp:lastModifiedBy>
  <cp:revision>34</cp:revision>
  <dcterms:created xsi:type="dcterms:W3CDTF">2024-08-11T17:46:27Z</dcterms:created>
  <dcterms:modified xsi:type="dcterms:W3CDTF">2024-08-13T12:48:34Z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2711b8ab-08de-4db1-8576-32dcb18ccac0_Enabled">
    <vt:lpwstr>true</vt:lpwstr>
  </property>
  <property fmtid="{D5CDD505-2E9C-101B-9397-08002B2CF9AE}" pid="4" name="MSIP_Label_2711b8ab-08de-4db1-8576-32dcb18ccac0_SetDate">
    <vt:lpwstr>2024-08-11T18:25:48Z</vt:lpwstr>
  </property>
  <property fmtid="{D5CDD505-2E9C-101B-9397-08002B2CF9AE}" pid="5" name="MSIP_Label_2711b8ab-08de-4db1-8576-32dcb18ccac0_Method">
    <vt:lpwstr>Standard</vt:lpwstr>
  </property>
  <property fmtid="{D5CDD505-2E9C-101B-9397-08002B2CF9AE}" pid="6" name="MSIP_Label_2711b8ab-08de-4db1-8576-32dcb18ccac0_Name">
    <vt:lpwstr>Confidential</vt:lpwstr>
  </property>
  <property fmtid="{D5CDD505-2E9C-101B-9397-08002B2CF9AE}" pid="7" name="MSIP_Label_2711b8ab-08de-4db1-8576-32dcb18ccac0_SiteId">
    <vt:lpwstr>e7066c90-b459-44c5-91f1-3581f3d1f082</vt:lpwstr>
  </property>
  <property fmtid="{D5CDD505-2E9C-101B-9397-08002B2CF9AE}" pid="8" name="MSIP_Label_2711b8ab-08de-4db1-8576-32dcb18ccac0_ActionId">
    <vt:lpwstr>3f1a90c9-b37d-49b6-842d-0c271f50a3af</vt:lpwstr>
  </property>
  <property fmtid="{D5CDD505-2E9C-101B-9397-08002B2CF9AE}" pid="9" name="MSIP_Label_2711b8ab-08de-4db1-8576-32dcb18ccac0_ContentBits">
    <vt:lpwstr>0</vt:lpwstr>
  </property>
</Properties>
</file>